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7"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7" r:id="rId36"/>
    <p:sldId id="290" r:id="rId37"/>
    <p:sldId id="291" r:id="rId38"/>
    <p:sldId id="292" r:id="rId39"/>
    <p:sldId id="293" r:id="rId40"/>
    <p:sldId id="294" r:id="rId41"/>
    <p:sldId id="298" r:id="rId42"/>
    <p:sldId id="299" r:id="rId43"/>
    <p:sldId id="300" r:id="rId44"/>
    <p:sldId id="301" r:id="rId45"/>
    <p:sldId id="302" r:id="rId46"/>
    <p:sldId id="303" r:id="rId47"/>
    <p:sldId id="304" r:id="rId48"/>
    <p:sldId id="305" r:id="rId49"/>
    <p:sldId id="306" r:id="rId50"/>
    <p:sldId id="307" r:id="rId51"/>
    <p:sldId id="308" r:id="rId52"/>
    <p:sldId id="309" r:id="rId53"/>
    <p:sldId id="310" r:id="rId54"/>
    <p:sldId id="311" r:id="rId55"/>
    <p:sldId id="312" r:id="rId56"/>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14" autoAdjust="0"/>
    <p:restoredTop sz="94660"/>
  </p:normalViewPr>
  <p:slideViewPr>
    <p:cSldViewPr snapToGrid="0">
      <p:cViewPr varScale="1">
        <p:scale>
          <a:sx n="69" d="100"/>
          <a:sy n="69" d="100"/>
        </p:scale>
        <p:origin x="564" y="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grpSp>
        <p:nvGrpSpPr>
          <p:cNvPr id="10" name="Group 9"/>
          <p:cNvGrpSpPr/>
          <p:nvPr/>
        </p:nvGrpSpPr>
        <p:grpSpPr>
          <a:xfrm>
            <a:off x="0" y="0"/>
            <a:ext cx="12188825" cy="6872226"/>
            <a:chOff x="0" y="0"/>
            <a:chExt cx="12188825" cy="6872226"/>
          </a:xfrm>
        </p:grpSpPr>
        <p:pic>
          <p:nvPicPr>
            <p:cNvPr id="9" name="Picture 8" descr="HD-PanelTitle-V.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6" name="Rectangle 25"/>
            <p:cNvSpPr/>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7" name="Picture 16"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l="2" r="47673"/>
            <a:stretch/>
          </p:blipFill>
          <p:spPr>
            <a:xfrm rot="5400000">
              <a:off x="5245268" y="530352"/>
              <a:ext cx="1673352" cy="612648"/>
            </a:xfrm>
            <a:prstGeom prst="rect">
              <a:avLst/>
            </a:prstGeom>
          </p:spPr>
        </p:pic>
        <p:pic>
          <p:nvPicPr>
            <p:cNvPr id="18" name="Picture 17"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r="48819"/>
            <a:stretch/>
          </p:blipFill>
          <p:spPr>
            <a:xfrm rot="5400000">
              <a:off x="5263556" y="5747514"/>
              <a:ext cx="1636776" cy="612648"/>
            </a:xfrm>
            <a:prstGeom prst="rect">
              <a:avLst/>
            </a:prstGeom>
          </p:spPr>
        </p:pic>
      </p:grpSp>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ru-RU" smtClean="0"/>
              <a:t>Образец заголовка</a:t>
            </a:r>
            <a:endParaRPr lang="en-US" dirty="0"/>
          </a:p>
        </p:txBody>
      </p:sp>
      <p:sp>
        <p:nvSpPr>
          <p:cNvPr id="3" name="Subtitle 2"/>
          <p:cNvSpPr>
            <a:spLocks noGrp="1"/>
          </p:cNvSpPr>
          <p:nvPr>
            <p:ph type="subTitle" idx="1"/>
          </p:nvPr>
        </p:nvSpPr>
        <p:spPr>
          <a:xfrm>
            <a:off x="2692398" y="3657597"/>
            <a:ext cx="6815669" cy="1320802"/>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
        <p:nvSpPr>
          <p:cNvPr id="4" name="Date Placeholder 3"/>
          <p:cNvSpPr>
            <a:spLocks noGrp="1"/>
          </p:cNvSpPr>
          <p:nvPr>
            <p:ph type="dt" sz="half" idx="10"/>
          </p:nvPr>
        </p:nvSpPr>
        <p:spPr>
          <a:xfrm>
            <a:off x="7983232" y="5037663"/>
            <a:ext cx="897467" cy="279400"/>
          </a:xfrm>
        </p:spPr>
        <p:txBody>
          <a:bodyPr/>
          <a:lstStyle/>
          <a:p>
            <a:fld id="{94BDE95B-3227-4E8A-ACE1-73F799E2338A}" type="datetimeFigureOut">
              <a:rPr lang="ru-RU" smtClean="0"/>
              <a:t>08.04.2022</a:t>
            </a:fld>
            <a:endParaRPr lang="ru-RU"/>
          </a:p>
        </p:txBody>
      </p:sp>
      <p:sp>
        <p:nvSpPr>
          <p:cNvPr id="5" name="Footer Placeholder 4"/>
          <p:cNvSpPr>
            <a:spLocks noGrp="1"/>
          </p:cNvSpPr>
          <p:nvPr>
            <p:ph type="ftr" sz="quarter" idx="11"/>
          </p:nvPr>
        </p:nvSpPr>
        <p:spPr>
          <a:xfrm>
            <a:off x="2692397" y="5037663"/>
            <a:ext cx="5214635" cy="279400"/>
          </a:xfrm>
        </p:spPr>
        <p:txBody>
          <a:bodyPr/>
          <a:lstStyle/>
          <a:p>
            <a:endParaRPr lang="ru-RU"/>
          </a:p>
        </p:txBody>
      </p:sp>
      <p:sp>
        <p:nvSpPr>
          <p:cNvPr id="6" name="Slide Number Placeholder 5"/>
          <p:cNvSpPr>
            <a:spLocks noGrp="1"/>
          </p:cNvSpPr>
          <p:nvPr>
            <p:ph type="sldNum" sz="quarter" idx="12"/>
          </p:nvPr>
        </p:nvSpPr>
        <p:spPr>
          <a:xfrm>
            <a:off x="8956900" y="5037663"/>
            <a:ext cx="551167" cy="279400"/>
          </a:xfrm>
        </p:spPr>
        <p:txBody>
          <a:bodyPr/>
          <a:lstStyle/>
          <a:p>
            <a:fld id="{27655DEC-508D-44DB-A24C-089654A1AB75}" type="slidenum">
              <a:rPr lang="ru-RU" smtClean="0"/>
              <a:t>‹#›</a:t>
            </a:fld>
            <a:endParaRPr lang="ru-RU"/>
          </a:p>
        </p:txBody>
      </p:sp>
      <p:cxnSp>
        <p:nvCxnSpPr>
          <p:cNvPr id="15" name="Straight Connector 14"/>
          <p:cNvCxnSpPr/>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250353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Панорамная фотография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ru-RU" smtClean="0"/>
              <a:t>Образец заголовка</a:t>
            </a:r>
            <a:endParaRPr lang="en-US" dirty="0"/>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smtClean="0"/>
              <a:t>Вставка рисунка</a:t>
            </a:r>
            <a:endParaRPr lang="en-US" dirty="0"/>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94BDE95B-3227-4E8A-ACE1-73F799E2338A}" type="datetimeFigureOut">
              <a:rPr lang="ru-RU" smtClean="0"/>
              <a:t>08.04.2022</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27655DEC-508D-44DB-A24C-089654A1AB75}" type="slidenum">
              <a:rPr lang="ru-RU" smtClean="0"/>
              <a:t>‹#›</a:t>
            </a:fld>
            <a:endParaRPr lang="ru-RU"/>
          </a:p>
        </p:txBody>
      </p:sp>
    </p:spTree>
    <p:extLst>
      <p:ext uri="{BB962C8B-B14F-4D97-AF65-F5344CB8AC3E}">
        <p14:creationId xmlns:p14="http://schemas.microsoft.com/office/powerpoint/2010/main" val="34143093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Заголовок и подпись">
    <p:spTree>
      <p:nvGrpSpPr>
        <p:cNvPr id="1" name=""/>
        <p:cNvGrpSpPr/>
        <p:nvPr/>
      </p:nvGrpSpPr>
      <p:grpSpPr>
        <a:xfrm>
          <a:off x="0" y="0"/>
          <a:ext cx="0" cy="0"/>
          <a:chOff x="0" y="0"/>
          <a:chExt cx="0" cy="0"/>
        </a:xfrm>
      </p:grpSpPr>
      <p:sp>
        <p:nvSpPr>
          <p:cNvPr id="2" name="Title 1"/>
          <p:cNvSpPr>
            <a:spLocks noGrp="1"/>
          </p:cNvSpPr>
          <p:nvPr>
            <p:ph type="title"/>
          </p:nvPr>
        </p:nvSpPr>
        <p:spPr>
          <a:xfrm>
            <a:off x="1303868" y="982132"/>
            <a:ext cx="9592732" cy="2954868"/>
          </a:xfrm>
        </p:spPr>
        <p:txBody>
          <a:bodyPr anchor="ctr">
            <a:normAutofit/>
          </a:bodyPr>
          <a:lstStyle>
            <a:lvl1pPr algn="ctr">
              <a:defRPr sz="3200" b="0" cap="none"/>
            </a:lvl1pPr>
          </a:lstStyle>
          <a:p>
            <a:r>
              <a:rPr lang="ru-RU" smtClean="0"/>
              <a:t>Образец заголовка</a:t>
            </a:r>
            <a:endParaRPr lang="en-US" dirty="0"/>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94BDE95B-3227-4E8A-ACE1-73F799E2338A}" type="datetimeFigureOut">
              <a:rPr lang="ru-RU" smtClean="0"/>
              <a:t>08.04.2022</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27655DEC-508D-44DB-A24C-089654A1AB75}" type="slidenum">
              <a:rPr lang="ru-RU" smtClean="0"/>
              <a:t>‹#›</a:t>
            </a:fld>
            <a:endParaRPr lang="ru-RU"/>
          </a:p>
        </p:txBody>
      </p:sp>
      <p:cxnSp>
        <p:nvCxnSpPr>
          <p:cNvPr id="15" name="Straight Connector 14"/>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900197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Цитата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370668"/>
          </a:xfrm>
        </p:spPr>
        <p:txBody>
          <a:bodyPr anchor="ctr">
            <a:normAutofit/>
          </a:bodyPr>
          <a:lstStyle>
            <a:lvl1pPr algn="ctr">
              <a:defRPr sz="3200" b="0" cap="none">
                <a:solidFill>
                  <a:schemeClr val="tx1"/>
                </a:solidFill>
              </a:defRPr>
            </a:lvl1pPr>
          </a:lstStyle>
          <a:p>
            <a:r>
              <a:rPr lang="ru-RU" smtClean="0"/>
              <a:t>Образец заголовка</a:t>
            </a:r>
            <a:endParaRPr lang="en-US" dirty="0"/>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smtClean="0"/>
              <a:t>Образец текста</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94BDE95B-3227-4E8A-ACE1-73F799E2338A}" type="datetimeFigureOut">
              <a:rPr lang="ru-RU" smtClean="0"/>
              <a:t>08.04.2022</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27655DEC-508D-44DB-A24C-089654A1AB75}" type="slidenum">
              <a:rPr lang="ru-RU" smtClean="0"/>
              <a:t>‹#›</a:t>
            </a:fld>
            <a:endParaRPr lang="ru-RU"/>
          </a:p>
        </p:txBody>
      </p:sp>
      <p:sp>
        <p:nvSpPr>
          <p:cNvPr id="14" name="TextBox 13"/>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600267" y="2827870"/>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19" name="Straight Connector 18"/>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204361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Карточка имени">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ru-RU" smtClean="0"/>
              <a:t>Образец заголовка</a:t>
            </a:r>
            <a:endParaRPr lang="en-US" dirty="0"/>
          </a:p>
        </p:txBody>
      </p:sp>
      <p:sp>
        <p:nvSpPr>
          <p:cNvPr id="3" name="Text Placeholder 2"/>
          <p:cNvSpPr>
            <a:spLocks noGrp="1"/>
          </p:cNvSpPr>
          <p:nvPr>
            <p:ph type="body" idx="1"/>
          </p:nvPr>
        </p:nvSpPr>
        <p:spPr>
          <a:xfrm>
            <a:off x="1295401" y="4777381"/>
            <a:ext cx="9609668"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94BDE95B-3227-4E8A-ACE1-73F799E2338A}" type="datetimeFigureOut">
              <a:rPr lang="ru-RU" smtClean="0"/>
              <a:t>08.04.2022</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27655DEC-508D-44DB-A24C-089654A1AB75}" type="slidenum">
              <a:rPr lang="ru-RU" smtClean="0"/>
              <a:t>‹#›</a:t>
            </a:fld>
            <a:endParaRPr lang="ru-RU"/>
          </a:p>
        </p:txBody>
      </p:sp>
    </p:spTree>
    <p:extLst>
      <p:ext uri="{BB962C8B-B14F-4D97-AF65-F5344CB8AC3E}">
        <p14:creationId xmlns:p14="http://schemas.microsoft.com/office/powerpoint/2010/main" val="215154743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Цитата карточки имени">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243668"/>
          </a:xfrm>
        </p:spPr>
        <p:txBody>
          <a:bodyPr anchor="ctr">
            <a:normAutofit/>
          </a:bodyPr>
          <a:lstStyle>
            <a:lvl1pPr algn="ctr">
              <a:defRPr sz="3200" b="0" cap="none">
                <a:solidFill>
                  <a:schemeClr val="tx1"/>
                </a:solidFill>
              </a:defRPr>
            </a:lvl1pPr>
          </a:lstStyle>
          <a:p>
            <a:r>
              <a:rPr lang="ru-RU" smtClean="0"/>
              <a:t>Образец заголовка</a:t>
            </a:r>
            <a:endParaRPr lang="en-US" dirty="0"/>
          </a:p>
        </p:txBody>
      </p:sp>
      <p:sp>
        <p:nvSpPr>
          <p:cNvPr id="16"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3" name="Text Placeholder 2"/>
          <p:cNvSpPr>
            <a:spLocks noGrp="1"/>
          </p:cNvSpPr>
          <p:nvPr>
            <p:ph type="body" idx="1"/>
          </p:nvPr>
        </p:nvSpPr>
        <p:spPr>
          <a:xfrm>
            <a:off x="1295401" y="4529667"/>
            <a:ext cx="9609668" cy="13462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94BDE95B-3227-4E8A-ACE1-73F799E2338A}" type="datetimeFigureOut">
              <a:rPr lang="ru-RU" smtClean="0"/>
              <a:t>08.04.2022</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27655DEC-508D-44DB-A24C-089654A1AB75}" type="slidenum">
              <a:rPr lang="ru-RU" smtClean="0"/>
              <a:t>‹#›</a:t>
            </a:fld>
            <a:endParaRPr lang="ru-RU"/>
          </a:p>
        </p:txBody>
      </p:sp>
      <p:sp>
        <p:nvSpPr>
          <p:cNvPr id="12" name="TextBox 11"/>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10600267" y="259926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5611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Истина или ложь">
    <p:spTree>
      <p:nvGrpSpPr>
        <p:cNvPr id="1" name=""/>
        <p:cNvGrpSpPr/>
        <p:nvPr/>
      </p:nvGrpSpPr>
      <p:grpSpPr>
        <a:xfrm>
          <a:off x="0" y="0"/>
          <a:ext cx="0" cy="0"/>
          <a:chOff x="0" y="0"/>
          <a:chExt cx="0" cy="0"/>
        </a:xfrm>
      </p:grpSpPr>
      <p:sp>
        <p:nvSpPr>
          <p:cNvPr id="2" name="Title 1"/>
          <p:cNvSpPr>
            <a:spLocks noGrp="1"/>
          </p:cNvSpPr>
          <p:nvPr>
            <p:ph type="title"/>
          </p:nvPr>
        </p:nvSpPr>
        <p:spPr>
          <a:xfrm>
            <a:off x="1295401" y="982132"/>
            <a:ext cx="9609666" cy="2243668"/>
          </a:xfrm>
        </p:spPr>
        <p:txBody>
          <a:bodyPr vert="horz" lIns="91440" tIns="45720" rIns="91440" bIns="45720" rtlCol="0" anchor="ctr">
            <a:normAutofit/>
          </a:bodyPr>
          <a:lstStyle>
            <a:lvl1pPr>
              <a:defRPr lang="en-US" b="0" dirty="0"/>
            </a:lvl1pPr>
          </a:lstStyle>
          <a:p>
            <a:pPr marL="0" lvl="0"/>
            <a:r>
              <a:rPr lang="ru-RU" smtClean="0"/>
              <a:t>Образец заголовка</a:t>
            </a:r>
            <a:endParaRPr lang="en-US" dirty="0"/>
          </a:p>
        </p:txBody>
      </p:sp>
      <p:sp>
        <p:nvSpPr>
          <p:cNvPr id="14"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3" name="Text Placeholder 2"/>
          <p:cNvSpPr>
            <a:spLocks noGrp="1"/>
          </p:cNvSpPr>
          <p:nvPr>
            <p:ph type="body" idx="1"/>
          </p:nvPr>
        </p:nvSpPr>
        <p:spPr>
          <a:xfrm>
            <a:off x="1295400" y="4470399"/>
            <a:ext cx="9609670" cy="14054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94BDE95B-3227-4E8A-ACE1-73F799E2338A}" type="datetimeFigureOut">
              <a:rPr lang="ru-RU" smtClean="0"/>
              <a:t>08.04.2022</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27655DEC-508D-44DB-A24C-089654A1AB75}" type="slidenum">
              <a:rPr lang="ru-RU" smtClean="0"/>
              <a:t>‹#›</a:t>
            </a:fld>
            <a:endParaRPr lang="ru-RU"/>
          </a:p>
        </p:txBody>
      </p:sp>
      <p:cxnSp>
        <p:nvCxnSpPr>
          <p:cNvPr id="15" name="Straight Connector 14"/>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170139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ru-RU" smtClean="0"/>
              <a:t>Образец заголовка</a:t>
            </a:r>
            <a:endParaRPr lang="en-US" dirty="0"/>
          </a:p>
        </p:txBody>
      </p:sp>
      <p:sp>
        <p:nvSpPr>
          <p:cNvPr id="3" name="Vertical Text Placeholder 2"/>
          <p:cNvSpPr>
            <a:spLocks noGrp="1"/>
          </p:cNvSpPr>
          <p:nvPr>
            <p:ph type="body" orient="vert" idx="1"/>
          </p:nvPr>
        </p:nvSpPr>
        <p:spPr/>
        <p:txBody>
          <a:bodyPr vert="eaVert" ancho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94BDE95B-3227-4E8A-ACE1-73F799E2338A}" type="datetimeFigureOut">
              <a:rPr lang="ru-RU" smtClean="0"/>
              <a:t>08.04.2022</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27655DEC-508D-44DB-A24C-089654A1AB75}" type="slidenum">
              <a:rPr lang="ru-RU" smtClean="0"/>
              <a:t>‹#›</a:t>
            </a:fld>
            <a:endParaRPr lang="ru-RU"/>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0864992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356" y="982131"/>
            <a:ext cx="1890895" cy="4893735"/>
          </a:xfrm>
        </p:spPr>
        <p:txBody>
          <a:bodyPr vert="eaVert"/>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1295398" y="982132"/>
            <a:ext cx="7433025" cy="4893734"/>
          </a:xfrm>
        </p:spPr>
        <p:txBody>
          <a:bodyPr vert="eaVert" ancho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94BDE95B-3227-4E8A-ACE1-73F799E2338A}" type="datetimeFigureOut">
              <a:rPr lang="ru-RU" smtClean="0"/>
              <a:t>08.04.2022</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27655DEC-508D-44DB-A24C-089654A1AB75}" type="slidenum">
              <a:rPr lang="ru-RU" smtClean="0"/>
              <a:t>‹#›</a:t>
            </a:fld>
            <a:endParaRPr lang="ru-RU"/>
          </a:p>
        </p:txBody>
      </p:sp>
      <p:cxnSp>
        <p:nvCxnSpPr>
          <p:cNvPr id="14" name="Straight Connector 13"/>
          <p:cNvCxnSpPr/>
          <p:nvPr/>
        </p:nvCxnSpPr>
        <p:spPr>
          <a:xfrm>
            <a:off x="8863890" y="990600"/>
            <a:ext cx="0" cy="487680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939126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cxnSp>
        <p:nvCxnSpPr>
          <p:cNvPr id="7" name="Straight Connector 6"/>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94BDE95B-3227-4E8A-ACE1-73F799E2338A}" type="datetimeFigureOut">
              <a:rPr lang="ru-RU" smtClean="0"/>
              <a:t>08.04.2022</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27655DEC-508D-44DB-A24C-089654A1AB75}" type="slidenum">
              <a:rPr lang="ru-RU" smtClean="0"/>
              <a:t>‹#›</a:t>
            </a:fld>
            <a:endParaRPr lang="ru-RU"/>
          </a:p>
        </p:txBody>
      </p:sp>
    </p:spTree>
    <p:extLst>
      <p:ext uri="{BB962C8B-B14F-4D97-AF65-F5344CB8AC3E}">
        <p14:creationId xmlns:p14="http://schemas.microsoft.com/office/powerpoint/2010/main" val="40676729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ru-RU" smtClean="0"/>
              <a:t>Образец заголовка</a:t>
            </a:r>
            <a:endParaRPr lang="en-US" dirty="0"/>
          </a:p>
        </p:txBody>
      </p:sp>
      <p:sp>
        <p:nvSpPr>
          <p:cNvPr id="3" name="Text Placeholder 2"/>
          <p:cNvSpPr>
            <a:spLocks noGrp="1"/>
          </p:cNvSpPr>
          <p:nvPr>
            <p:ph type="body" idx="1"/>
          </p:nvPr>
        </p:nvSpPr>
        <p:spPr>
          <a:xfrm>
            <a:off x="2015067" y="3846051"/>
            <a:ext cx="8158690" cy="954547"/>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94BDE95B-3227-4E8A-ACE1-73F799E2338A}" type="datetimeFigureOut">
              <a:rPr lang="ru-RU" smtClean="0"/>
              <a:t>08.04.2022</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27655DEC-508D-44DB-A24C-089654A1AB75}" type="slidenum">
              <a:rPr lang="ru-RU" smtClean="0"/>
              <a:t>‹#›</a:t>
            </a:fld>
            <a:endParaRPr lang="ru-RU"/>
          </a:p>
        </p:txBody>
      </p:sp>
      <p:cxnSp>
        <p:nvCxnSpPr>
          <p:cNvPr id="16" name="Straight Connector 15"/>
          <p:cNvCxnSpPr/>
          <p:nvPr/>
        </p:nvCxnSpPr>
        <p:spPr>
          <a:xfrm>
            <a:off x="2012723" y="3710585"/>
            <a:ext cx="8163380"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724171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4"/>
          <p:cNvSpPr>
            <a:spLocks noGrp="1"/>
          </p:cNvSpPr>
          <p:nvPr>
            <p:ph type="dt" sz="half" idx="10"/>
          </p:nvPr>
        </p:nvSpPr>
        <p:spPr/>
        <p:txBody>
          <a:bodyPr/>
          <a:lstStyle/>
          <a:p>
            <a:fld id="{94BDE95B-3227-4E8A-ACE1-73F799E2338A}" type="datetimeFigureOut">
              <a:rPr lang="ru-RU" smtClean="0"/>
              <a:t>08.04.2022</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27655DEC-508D-44DB-A24C-089654A1AB75}" type="slidenum">
              <a:rPr lang="ru-RU" smtClean="0"/>
              <a:t>‹#›</a:t>
            </a:fld>
            <a:endParaRPr lang="ru-RU"/>
          </a:p>
        </p:txBody>
      </p:sp>
      <p:cxnSp>
        <p:nvCxnSpPr>
          <p:cNvPr id="8" name="Straight Connector 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34743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ru-RU" smtClean="0"/>
              <a:t>Образец заголовка</a:t>
            </a:r>
            <a:endParaRPr lang="en-US" dirty="0"/>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1295400" y="3243262"/>
            <a:ext cx="4718304" cy="2632605"/>
          </a:xfrm>
        </p:spPr>
        <p:txBody>
          <a:bodyPr anchor="t">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6180671" y="2658533"/>
            <a:ext cx="4718304" cy="576262"/>
          </a:xfrm>
        </p:spPr>
        <p:txBody>
          <a:bodyPr anchor="b">
            <a:noAutofit/>
          </a:bodyPr>
          <a:lstStyle>
            <a:lvl1pPr marL="0" indent="0">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6180671" y="3243262"/>
            <a:ext cx="4718304" cy="2632605"/>
          </a:xfrm>
        </p:spPr>
        <p:txBody>
          <a:bodyPr anchor="t">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94BDE95B-3227-4E8A-ACE1-73F799E2338A}" type="datetimeFigureOut">
              <a:rPr lang="ru-RU" smtClean="0"/>
              <a:t>08.04.2022</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27655DEC-508D-44DB-A24C-089654A1AB75}" type="slidenum">
              <a:rPr lang="ru-RU" smtClean="0"/>
              <a:t>‹#›</a:t>
            </a:fld>
            <a:endParaRPr lang="ru-RU"/>
          </a:p>
        </p:txBody>
      </p:sp>
      <p:cxnSp>
        <p:nvCxnSpPr>
          <p:cNvPr id="18" name="Straight Connector 1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6885374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Date Placeholder 2"/>
          <p:cNvSpPr>
            <a:spLocks noGrp="1"/>
          </p:cNvSpPr>
          <p:nvPr>
            <p:ph type="dt" sz="half" idx="10"/>
          </p:nvPr>
        </p:nvSpPr>
        <p:spPr/>
        <p:txBody>
          <a:bodyPr/>
          <a:lstStyle/>
          <a:p>
            <a:fld id="{94BDE95B-3227-4E8A-ACE1-73F799E2338A}" type="datetimeFigureOut">
              <a:rPr lang="ru-RU" smtClean="0"/>
              <a:t>08.04.2022</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27655DEC-508D-44DB-A24C-089654A1AB75}" type="slidenum">
              <a:rPr lang="ru-RU" smtClean="0"/>
              <a:t>‹#›</a:t>
            </a:fld>
            <a:endParaRPr lang="ru-RU"/>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285891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4BDE95B-3227-4E8A-ACE1-73F799E2338A}" type="datetimeFigureOut">
              <a:rPr lang="ru-RU" smtClean="0"/>
              <a:t>08.04.2022</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27655DEC-508D-44DB-A24C-089654A1AB75}" type="slidenum">
              <a:rPr lang="ru-RU" smtClean="0"/>
              <a:t>‹#›</a:t>
            </a:fld>
            <a:endParaRPr lang="ru-RU"/>
          </a:p>
        </p:txBody>
      </p:sp>
    </p:spTree>
    <p:extLst>
      <p:ext uri="{BB962C8B-B14F-4D97-AF65-F5344CB8AC3E}">
        <p14:creationId xmlns:p14="http://schemas.microsoft.com/office/powerpoint/2010/main" val="8065009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ru-RU" smtClean="0"/>
              <a:t>Образец заголовка</a:t>
            </a:r>
            <a:endParaRPr lang="en-US" dirty="0"/>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1293811" y="3031065"/>
            <a:ext cx="3718455"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94BDE95B-3227-4E8A-ACE1-73F799E2338A}" type="datetimeFigureOut">
              <a:rPr lang="ru-RU" smtClean="0"/>
              <a:t>08.04.2022</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27655DEC-508D-44DB-A24C-089654A1AB75}" type="slidenum">
              <a:rPr lang="ru-RU" smtClean="0"/>
              <a:t>‹#›</a:t>
            </a:fld>
            <a:endParaRPr lang="ru-RU"/>
          </a:p>
        </p:txBody>
      </p:sp>
      <p:cxnSp>
        <p:nvCxnSpPr>
          <p:cNvPr id="16" name="Straight Connector 15"/>
          <p:cNvCxnSpPr/>
          <p:nvPr/>
        </p:nvCxnSpPr>
        <p:spPr>
          <a:xfrm>
            <a:off x="1396169" y="2912533"/>
            <a:ext cx="35144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969598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ru-RU" smtClean="0"/>
              <a:t>Образец заголовка</a:t>
            </a:r>
            <a:endParaRPr lang="en-US" dirty="0"/>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smtClean="0"/>
              <a:t>Вставка рисунка</a:t>
            </a:r>
            <a:endParaRPr lang="en-US" dirty="0"/>
          </a:p>
        </p:txBody>
      </p:sp>
      <p:sp>
        <p:nvSpPr>
          <p:cNvPr id="4"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94BDE95B-3227-4E8A-ACE1-73F799E2338A}" type="datetimeFigureOut">
              <a:rPr lang="ru-RU" smtClean="0"/>
              <a:t>08.04.2022</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27655DEC-508D-44DB-A24C-089654A1AB75}" type="slidenum">
              <a:rPr lang="ru-RU" smtClean="0"/>
              <a:t>‹#›</a:t>
            </a:fld>
            <a:endParaRPr lang="ru-RU"/>
          </a:p>
        </p:txBody>
      </p:sp>
    </p:spTree>
    <p:extLst>
      <p:ext uri="{BB962C8B-B14F-4D97-AF65-F5344CB8AC3E}">
        <p14:creationId xmlns:p14="http://schemas.microsoft.com/office/powerpoint/2010/main" val="24918921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microsoft.com/office/2007/relationships/hdphoto" Target="../media/hdphoto1.wdp"/><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extLst>
              <a:ext uri="{BEBA8EAE-BF5A-486C-A8C5-ECC9F3942E4B}">
                <a14:imgProps xmlns:a14="http://schemas.microsoft.com/office/drawing/2010/main">
                  <a14:imgLayer r:embed="rId20">
                    <a14:imgEffect>
                      <a14:artisticCement/>
                    </a14:imgEffect>
                  </a14:imgLayer>
                </a14:imgProps>
              </a:ext>
            </a:extLst>
          </a:blip>
          <a:srcRect/>
          <a:tile tx="0" ty="0" sx="100000" sy="100000" flip="none" algn="tl"/>
        </a:blipFill>
        <a:effectLst/>
      </p:bgPr>
    </p:bg>
    <p:spTree>
      <p:nvGrpSpPr>
        <p:cNvPr id="1" name=""/>
        <p:cNvGrpSpPr/>
        <p:nvPr/>
      </p:nvGrpSpPr>
      <p:grpSpPr>
        <a:xfrm>
          <a:off x="0" y="0"/>
          <a:ext cx="0" cy="0"/>
          <a:chOff x="0" y="0"/>
          <a:chExt cx="0" cy="0"/>
        </a:xfrm>
      </p:grpSpPr>
      <p:grpSp>
        <p:nvGrpSpPr>
          <p:cNvPr id="7" name="Group 6"/>
          <p:cNvGrpSpPr/>
          <p:nvPr/>
        </p:nvGrpSpPr>
        <p:grpSpPr>
          <a:xfrm>
            <a:off x="0" y="0"/>
            <a:ext cx="12188825" cy="6856215"/>
            <a:chOff x="0" y="0"/>
            <a:chExt cx="12188825" cy="6856215"/>
          </a:xfrm>
        </p:grpSpPr>
        <p:pic>
          <p:nvPicPr>
            <p:cNvPr id="8" name="Picture 7" descr="HD-PanelContent-V.png"/>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9" name="Rectangle 8"/>
            <p:cNvSpPr/>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 name="Picture 9" descr="HDRibbonContent-UniformTrim.png"/>
            <p:cNvPicPr>
              <a:picLocks noChangeAspect="1"/>
            </p:cNvPicPr>
            <p:nvPr/>
          </p:nvPicPr>
          <p:blipFill rotWithShape="1">
            <a:blip r:embed="rId22">
              <a:extLst>
                <a:ext uri="{28A0092B-C50C-407E-A947-70E740481C1C}">
                  <a14:useLocalDpi xmlns:a14="http://schemas.microsoft.com/office/drawing/2010/main" val="0"/>
                </a:ext>
              </a:extLst>
            </a:blip>
            <a:srcRect r="5093"/>
            <a:stretch/>
          </p:blipFill>
          <p:spPr>
            <a:xfrm rot="5400000">
              <a:off x="5706471" y="76265"/>
              <a:ext cx="758952" cy="606425"/>
            </a:xfrm>
            <a:prstGeom prst="rect">
              <a:avLst/>
            </a:prstGeom>
          </p:spPr>
        </p:pic>
        <p:pic>
          <p:nvPicPr>
            <p:cNvPr id="11" name="Picture 10" descr="HDRibbonContent-UniformTrim.png"/>
            <p:cNvPicPr>
              <a:picLocks noChangeAspect="1"/>
            </p:cNvPicPr>
            <p:nvPr/>
          </p:nvPicPr>
          <p:blipFill rotWithShape="1">
            <a:blip r:embed="rId22">
              <a:extLst>
                <a:ext uri="{28A0092B-C50C-407E-A947-70E740481C1C}">
                  <a14:useLocalDpi xmlns:a14="http://schemas.microsoft.com/office/drawing/2010/main" val="0"/>
                </a:ext>
              </a:extLst>
            </a:blip>
            <a:srcRect r="5093"/>
            <a:stretch/>
          </p:blipFill>
          <p:spPr>
            <a:xfrm rot="5400000">
              <a:off x="5706470" y="6173526"/>
              <a:ext cx="758952" cy="606425"/>
            </a:xfrm>
            <a:prstGeom prst="rect">
              <a:avLst/>
            </a:prstGeom>
          </p:spPr>
        </p:pic>
      </p:grpSp>
      <p:sp>
        <p:nvSpPr>
          <p:cNvPr id="2" name="Title Placeholder 1"/>
          <p:cNvSpPr>
            <a:spLocks noGrp="1"/>
          </p:cNvSpPr>
          <p:nvPr>
            <p:ph type="title"/>
          </p:nvPr>
        </p:nvSpPr>
        <p:spPr>
          <a:xfrm>
            <a:off x="1295402" y="982132"/>
            <a:ext cx="9601196" cy="1303867"/>
          </a:xfrm>
          <a:prstGeom prst="rect">
            <a:avLst/>
          </a:prstGeom>
          <a:effectLst/>
        </p:spPr>
        <p:txBody>
          <a:bodyPr vert="horz" lIns="91440" tIns="45720" rIns="91440" bIns="45720" rtlCol="0" anchor="ctr">
            <a:normAutofit/>
          </a:bodyPr>
          <a:lstStyle/>
          <a:p>
            <a:r>
              <a:rPr lang="ru-RU" smtClean="0"/>
              <a:t>Образец заголовка</a:t>
            </a:r>
            <a:endParaRPr lang="en-US" dirty="0"/>
          </a:p>
        </p:txBody>
      </p:sp>
      <p:sp>
        <p:nvSpPr>
          <p:cNvPr id="3" name="Text Placeholder 2"/>
          <p:cNvSpPr>
            <a:spLocks noGrp="1"/>
          </p:cNvSpPr>
          <p:nvPr>
            <p:ph type="body" idx="1"/>
          </p:nvPr>
        </p:nvSpPr>
        <p:spPr>
          <a:xfrm>
            <a:off x="1295401" y="2556932"/>
            <a:ext cx="9601196" cy="3318936"/>
          </a:xfrm>
          <a:prstGeom prst="rect">
            <a:avLst/>
          </a:prstGeom>
        </p:spPr>
        <p:txBody>
          <a:bodyPr vert="horz" lIns="91440" tIns="45720" rIns="91440" bIns="45720" rtlCol="0" anchor="t">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94BDE95B-3227-4E8A-ACE1-73F799E2338A}" type="datetimeFigureOut">
              <a:rPr lang="ru-RU" smtClean="0"/>
              <a:t>08.04.2022</a:t>
            </a:fld>
            <a:endParaRPr lang="ru-RU"/>
          </a:p>
        </p:txBody>
      </p:sp>
      <p:sp>
        <p:nvSpPr>
          <p:cNvPr id="5" name="Footer Placeholder 4"/>
          <p:cNvSpPr>
            <a:spLocks noGrp="1"/>
          </p:cNvSpPr>
          <p:nvPr>
            <p:ph type="ftr" sz="quarter" idx="3"/>
          </p:nvPr>
        </p:nvSpPr>
        <p:spPr>
          <a:xfrm>
            <a:off x="1295401"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ru-RU"/>
          </a:p>
        </p:txBody>
      </p:sp>
      <p:sp>
        <p:nvSpPr>
          <p:cNvPr id="6" name="Slide Number Placeholder 5"/>
          <p:cNvSpPr>
            <a:spLocks noGrp="1"/>
          </p:cNvSpPr>
          <p:nvPr>
            <p:ph type="sldNum" sz="quarter" idx="4"/>
          </p:nvPr>
        </p:nvSpPr>
        <p:spPr>
          <a:xfrm>
            <a:off x="10353901" y="5969000"/>
            <a:ext cx="54269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27655DEC-508D-44DB-A24C-089654A1AB75}" type="slidenum">
              <a:rPr lang="ru-RU" smtClean="0"/>
              <a:t>‹#›</a:t>
            </a:fld>
            <a:endParaRPr lang="ru-RU"/>
          </a:p>
        </p:txBody>
      </p:sp>
    </p:spTree>
    <p:extLst>
      <p:ext uri="{BB962C8B-B14F-4D97-AF65-F5344CB8AC3E}">
        <p14:creationId xmlns:p14="http://schemas.microsoft.com/office/powerpoint/2010/main" val="3926917398"/>
      </p:ext>
    </p:extLst>
  </p:cSld>
  <p:clrMap bg1="lt1" tx1="dk1" bg2="lt2" tx2="dk2" accent1="accent1" accent2="accent2" accent3="accent3" accent4="accent4" accent5="accent5" accent6="accent6" hlink="hlink" folHlink="folHlink"/>
  <p:sldLayoutIdLst>
    <p:sldLayoutId id="2147483768" r:id="rId1"/>
    <p:sldLayoutId id="2147483769" r:id="rId2"/>
    <p:sldLayoutId id="2147483770" r:id="rId3"/>
    <p:sldLayoutId id="2147483771" r:id="rId4"/>
    <p:sldLayoutId id="2147483772" r:id="rId5"/>
    <p:sldLayoutId id="2147483773" r:id="rId6"/>
    <p:sldLayoutId id="2147483774" r:id="rId7"/>
    <p:sldLayoutId id="2147483775" r:id="rId8"/>
    <p:sldLayoutId id="2147483776" r:id="rId9"/>
    <p:sldLayoutId id="2147483777" r:id="rId10"/>
    <p:sldLayoutId id="2147483778" r:id="rId11"/>
    <p:sldLayoutId id="2147483779" r:id="rId12"/>
    <p:sldLayoutId id="2147483780" r:id="rId13"/>
    <p:sldLayoutId id="2147483781" r:id="rId14"/>
    <p:sldLayoutId id="2147483782" r:id="rId15"/>
    <p:sldLayoutId id="2147483783" r:id="rId16"/>
    <p:sldLayoutId id="2147483784" r:id="rId17"/>
  </p:sldLayoutIdLst>
  <p:txStyles>
    <p:title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656400" y="562897"/>
            <a:ext cx="8825658" cy="2367116"/>
          </a:xfrm>
        </p:spPr>
        <p:txBody>
          <a:bodyPr>
            <a:normAutofit/>
          </a:bodyPr>
          <a:lstStyle/>
          <a:p>
            <a:r>
              <a:rPr lang="ru-RU" sz="8000" dirty="0" smtClean="0"/>
              <a:t>Ленский расстрел </a:t>
            </a:r>
            <a:endParaRPr lang="ru-RU" sz="8000" dirty="0"/>
          </a:p>
        </p:txBody>
      </p:sp>
      <p:sp>
        <p:nvSpPr>
          <p:cNvPr id="3" name="Подзаголовок 2"/>
          <p:cNvSpPr>
            <a:spLocks noGrp="1"/>
          </p:cNvSpPr>
          <p:nvPr>
            <p:ph type="subTitle" idx="1"/>
          </p:nvPr>
        </p:nvSpPr>
        <p:spPr>
          <a:xfrm>
            <a:off x="1656400" y="2707691"/>
            <a:ext cx="8825658" cy="2931110"/>
          </a:xfrm>
        </p:spPr>
        <p:txBody>
          <a:bodyPr>
            <a:noAutofit/>
          </a:bodyPr>
          <a:lstStyle/>
          <a:p>
            <a:r>
              <a:rPr lang="ru-RU" sz="6000" dirty="0" smtClean="0">
                <a:solidFill>
                  <a:srgbClr val="FF0000"/>
                </a:solidFill>
                <a:latin typeface="Arial Black" panose="020B0A04020102020204" pitchFamily="34" charset="0"/>
              </a:rPr>
              <a:t>110 Лет со дня трагического события</a:t>
            </a:r>
            <a:endParaRPr lang="ru-RU" sz="6000" dirty="0">
              <a:solidFill>
                <a:srgbClr val="FF0000"/>
              </a:solidFill>
              <a:latin typeface="Arial Black" panose="020B0A04020102020204" pitchFamily="34" charset="0"/>
            </a:endParaRPr>
          </a:p>
        </p:txBody>
      </p:sp>
    </p:spTree>
    <p:extLst>
      <p:ext uri="{BB962C8B-B14F-4D97-AF65-F5344CB8AC3E}">
        <p14:creationId xmlns:p14="http://schemas.microsoft.com/office/powerpoint/2010/main" val="396752973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295402" y="982133"/>
            <a:ext cx="9601196" cy="410732"/>
          </a:xfrm>
        </p:spPr>
        <p:txBody>
          <a:bodyPr>
            <a:noAutofit/>
          </a:bodyPr>
          <a:lstStyle/>
          <a:p>
            <a:r>
              <a:rPr lang="ru-RU" sz="2400" dirty="0" smtClean="0"/>
              <a:t>«Хищники» носят породу из </a:t>
            </a:r>
            <a:r>
              <a:rPr lang="ru-RU" sz="2400" dirty="0" err="1" smtClean="0"/>
              <a:t>пропластка</a:t>
            </a:r>
            <a:endParaRPr lang="ru-RU" sz="2400" dirty="0"/>
          </a:p>
        </p:txBody>
      </p:sp>
      <p:pic>
        <p:nvPicPr>
          <p:cNvPr id="4" name="Объект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424223" y="1722475"/>
            <a:ext cx="7378996" cy="4152864"/>
          </a:xfrm>
        </p:spPr>
      </p:pic>
    </p:spTree>
    <p:extLst>
      <p:ext uri="{BB962C8B-B14F-4D97-AF65-F5344CB8AC3E}">
        <p14:creationId xmlns:p14="http://schemas.microsoft.com/office/powerpoint/2010/main" val="278448383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295402" y="982133"/>
            <a:ext cx="9601196" cy="389468"/>
          </a:xfrm>
        </p:spPr>
        <p:txBody>
          <a:bodyPr>
            <a:noAutofit/>
          </a:bodyPr>
          <a:lstStyle/>
          <a:p>
            <a:r>
              <a:rPr lang="ru-RU" sz="2400" dirty="0" smtClean="0"/>
              <a:t>Промывка золота лотками</a:t>
            </a:r>
            <a:endParaRPr lang="ru-RU" sz="2400" dirty="0"/>
          </a:p>
        </p:txBody>
      </p:sp>
      <p:pic>
        <p:nvPicPr>
          <p:cNvPr id="4" name="Объект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424223" y="1785938"/>
            <a:ext cx="7304567" cy="4089400"/>
          </a:xfrm>
        </p:spPr>
      </p:pic>
    </p:spTree>
    <p:extLst>
      <p:ext uri="{BB962C8B-B14F-4D97-AF65-F5344CB8AC3E}">
        <p14:creationId xmlns:p14="http://schemas.microsoft.com/office/powerpoint/2010/main" val="48187564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295402" y="982132"/>
            <a:ext cx="9601196" cy="378835"/>
          </a:xfrm>
        </p:spPr>
        <p:txBody>
          <a:bodyPr>
            <a:noAutofit/>
          </a:bodyPr>
          <a:lstStyle/>
          <a:p>
            <a:r>
              <a:rPr lang="ru-RU" sz="2400" dirty="0" smtClean="0"/>
              <a:t>Подъем породы из шурфа</a:t>
            </a:r>
            <a:endParaRPr lang="ru-RU" sz="2400" dirty="0"/>
          </a:p>
        </p:txBody>
      </p:sp>
      <p:pic>
        <p:nvPicPr>
          <p:cNvPr id="4" name="Объект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rot="5400000">
            <a:off x="4045688" y="-154172"/>
            <a:ext cx="4125432" cy="7729870"/>
          </a:xfrm>
        </p:spPr>
      </p:pic>
    </p:spTree>
    <p:extLst>
      <p:ext uri="{BB962C8B-B14F-4D97-AF65-F5344CB8AC3E}">
        <p14:creationId xmlns:p14="http://schemas.microsoft.com/office/powerpoint/2010/main" val="232547665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295402" y="982134"/>
            <a:ext cx="9601196" cy="304406"/>
          </a:xfrm>
        </p:spPr>
        <p:txBody>
          <a:bodyPr>
            <a:noAutofit/>
          </a:bodyPr>
          <a:lstStyle/>
          <a:p>
            <a:r>
              <a:rPr lang="ru-RU" sz="2400" dirty="0" smtClean="0"/>
              <a:t>Артель </a:t>
            </a:r>
            <a:r>
              <a:rPr lang="ru-RU" sz="2400" dirty="0" err="1" smtClean="0"/>
              <a:t>Брылева</a:t>
            </a:r>
            <a:endParaRPr lang="ru-RU" sz="2400" dirty="0"/>
          </a:p>
        </p:txBody>
      </p:sp>
      <p:pic>
        <p:nvPicPr>
          <p:cNvPr id="4" name="Объект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rot="16200000">
            <a:off x="4082902" y="223279"/>
            <a:ext cx="4114799" cy="7006856"/>
          </a:xfrm>
        </p:spPr>
      </p:pic>
    </p:spTree>
    <p:extLst>
      <p:ext uri="{BB962C8B-B14F-4D97-AF65-F5344CB8AC3E}">
        <p14:creationId xmlns:p14="http://schemas.microsoft.com/office/powerpoint/2010/main" val="6637851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295402" y="982134"/>
            <a:ext cx="9601196" cy="368202"/>
          </a:xfrm>
        </p:spPr>
        <p:txBody>
          <a:bodyPr>
            <a:noAutofit/>
          </a:bodyPr>
          <a:lstStyle/>
          <a:p>
            <a:r>
              <a:rPr lang="ru-RU" sz="2400" dirty="0" smtClean="0"/>
              <a:t>Добыча песков из шурфа</a:t>
            </a:r>
            <a:endParaRPr lang="ru-RU" sz="2400" dirty="0"/>
          </a:p>
        </p:txBody>
      </p:sp>
      <p:pic>
        <p:nvPicPr>
          <p:cNvPr id="3" name="Объект 2"/>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rot="16200000">
            <a:off x="4087094" y="235524"/>
            <a:ext cx="3897746" cy="6899562"/>
          </a:xfrm>
        </p:spPr>
      </p:pic>
    </p:spTree>
    <p:extLst>
      <p:ext uri="{BB962C8B-B14F-4D97-AF65-F5344CB8AC3E}">
        <p14:creationId xmlns:p14="http://schemas.microsoft.com/office/powerpoint/2010/main" val="119445678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295399" y="905164"/>
            <a:ext cx="6241816" cy="609600"/>
          </a:xfrm>
        </p:spPr>
        <p:txBody>
          <a:bodyPr/>
          <a:lstStyle/>
          <a:p>
            <a:r>
              <a:rPr lang="ru-RU" dirty="0" smtClean="0"/>
              <a:t>Работа по добыче золота</a:t>
            </a:r>
            <a:endParaRPr lang="ru-RU" dirty="0"/>
          </a:p>
        </p:txBody>
      </p:sp>
      <p:pic>
        <p:nvPicPr>
          <p:cNvPr id="5" name="Рисунок 4"/>
          <p:cNvPicPr>
            <a:picLocks noGrp="1" noChangeAspect="1"/>
          </p:cNvPicPr>
          <p:nvPr>
            <p:ph type="pic" idx="1"/>
          </p:nvPr>
        </p:nvPicPr>
        <p:blipFill>
          <a:blip r:embed="rId2" cstate="print">
            <a:extLst>
              <a:ext uri="{28A0092B-C50C-407E-A947-70E740481C1C}">
                <a14:useLocalDpi xmlns:a14="http://schemas.microsoft.com/office/drawing/2010/main" val="0"/>
              </a:ext>
            </a:extLst>
          </a:blip>
          <a:srcRect l="5580" r="5580"/>
          <a:stretch>
            <a:fillRect/>
          </a:stretch>
        </p:blipFill>
        <p:spPr>
          <a:xfrm rot="16200000">
            <a:off x="7117126" y="1775187"/>
            <a:ext cx="4775200" cy="3307626"/>
          </a:xfrm>
        </p:spPr>
      </p:pic>
      <p:sp>
        <p:nvSpPr>
          <p:cNvPr id="4" name="Текст 3"/>
          <p:cNvSpPr>
            <a:spLocks noGrp="1"/>
          </p:cNvSpPr>
          <p:nvPr>
            <p:ph type="body" sz="half" idx="2"/>
          </p:nvPr>
        </p:nvSpPr>
        <p:spPr>
          <a:xfrm>
            <a:off x="1295399" y="1884219"/>
            <a:ext cx="6241816" cy="3777672"/>
          </a:xfrm>
        </p:spPr>
        <p:txBody>
          <a:bodyPr/>
          <a:lstStyle/>
          <a:p>
            <a:r>
              <a:rPr lang="ru-RU" dirty="0" smtClean="0"/>
              <a:t>Разработка россыпей сводилась к обнаружению золотоносных песков в недрах, извлечению его на поверхность (при подземных работах), промывке песков на </a:t>
            </a:r>
            <a:r>
              <a:rPr lang="ru-RU" dirty="0" err="1" smtClean="0"/>
              <a:t>промывальных</a:t>
            </a:r>
            <a:r>
              <a:rPr lang="ru-RU" dirty="0" smtClean="0"/>
              <a:t> приборах различных конструкций и извлечению из них золота.</a:t>
            </a:r>
          </a:p>
          <a:p>
            <a:r>
              <a:rPr lang="ru-RU" dirty="0" smtClean="0"/>
              <a:t>На поверхности, у устья ствола шахты, сооружался деревянный ворот с конным приводом, служащим для подъема бадьи с породой, спуска крепежных материалов. От шахт поперек и вдоль россыпи приходились горно-подготовительные выработки с последующей нарезкой на блоки (стулья). Крепление выработок приводилось сплошное, деревом, дверными окладами с установкой подхватов. Отработанное пространство частично закладывалось камнем.</a:t>
            </a:r>
            <a:endParaRPr lang="ru-RU" dirty="0"/>
          </a:p>
        </p:txBody>
      </p:sp>
    </p:spTree>
    <p:extLst>
      <p:ext uri="{BB962C8B-B14F-4D97-AF65-F5344CB8AC3E}">
        <p14:creationId xmlns:p14="http://schemas.microsoft.com/office/powerpoint/2010/main" val="27276365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246255" y="683492"/>
            <a:ext cx="6059054" cy="544938"/>
          </a:xfrm>
        </p:spPr>
        <p:txBody>
          <a:bodyPr>
            <a:normAutofit/>
          </a:bodyPr>
          <a:lstStyle/>
          <a:p>
            <a:r>
              <a:rPr lang="ru-RU" sz="1800" dirty="0" smtClean="0"/>
              <a:t>Сплотки для подачи воды на промывку</a:t>
            </a:r>
            <a:endParaRPr lang="ru-RU" sz="1800" dirty="0"/>
          </a:p>
        </p:txBody>
      </p:sp>
      <p:pic>
        <p:nvPicPr>
          <p:cNvPr id="5" name="Объект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rot="16200000">
            <a:off x="6100616" y="374070"/>
            <a:ext cx="4461168" cy="6169890"/>
          </a:xfrm>
        </p:spPr>
      </p:pic>
      <p:sp>
        <p:nvSpPr>
          <p:cNvPr id="4" name="Текст 3"/>
          <p:cNvSpPr>
            <a:spLocks noGrp="1"/>
          </p:cNvSpPr>
          <p:nvPr>
            <p:ph type="body" sz="half" idx="2"/>
          </p:nvPr>
        </p:nvSpPr>
        <p:spPr>
          <a:xfrm>
            <a:off x="1293811" y="1745673"/>
            <a:ext cx="3718455" cy="3723796"/>
          </a:xfrm>
        </p:spPr>
        <p:txBody>
          <a:bodyPr>
            <a:normAutofit/>
          </a:bodyPr>
          <a:lstStyle/>
          <a:p>
            <a:r>
              <a:rPr lang="ru-RU" sz="1800" dirty="0" smtClean="0"/>
              <a:t>Инструментами для добычи породы служили бур, лом, кайла, лопата и тачка. Для рыхления коренных пород закладывались динамитные шашки. Добытая порода (пески) по </a:t>
            </a:r>
            <a:r>
              <a:rPr lang="ru-RU" sz="1800" dirty="0" err="1" smtClean="0"/>
              <a:t>досчатому</a:t>
            </a:r>
            <a:r>
              <a:rPr lang="ru-RU" sz="1800" dirty="0" smtClean="0"/>
              <a:t> настилу (выкатам) отвозилась к стволу и высыпалась в бадью. На поверхности бадья разгружалась в вагонетки. В летнее время порода отвозилась к </a:t>
            </a:r>
            <a:r>
              <a:rPr lang="ru-RU" sz="1800" dirty="0" err="1" smtClean="0"/>
              <a:t>золотопромывальным</a:t>
            </a:r>
            <a:r>
              <a:rPr lang="ru-RU" sz="1800" dirty="0" smtClean="0"/>
              <a:t> приборам, а в зимнее-отсыпалась в отвал.</a:t>
            </a:r>
            <a:endParaRPr lang="ru-RU" sz="1800" dirty="0"/>
          </a:p>
        </p:txBody>
      </p:sp>
    </p:spTree>
    <p:extLst>
      <p:ext uri="{BB962C8B-B14F-4D97-AF65-F5344CB8AC3E}">
        <p14:creationId xmlns:p14="http://schemas.microsoft.com/office/powerpoint/2010/main" val="35501075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295402" y="982133"/>
            <a:ext cx="9601196" cy="338668"/>
          </a:xfrm>
        </p:spPr>
        <p:txBody>
          <a:bodyPr>
            <a:noAutofit/>
          </a:bodyPr>
          <a:lstStyle/>
          <a:p>
            <a:r>
              <a:rPr lang="ru-RU" sz="2400" dirty="0" smtClean="0"/>
              <a:t>Прииск Светлый. Открытые работы</a:t>
            </a:r>
            <a:endParaRPr lang="ru-RU" sz="2400" dirty="0"/>
          </a:p>
        </p:txBody>
      </p:sp>
      <p:pic>
        <p:nvPicPr>
          <p:cNvPr id="4" name="Объект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rot="5400000">
            <a:off x="3998913" y="346652"/>
            <a:ext cx="4194175" cy="6863195"/>
          </a:xfrm>
        </p:spPr>
      </p:pic>
    </p:spTree>
    <p:extLst>
      <p:ext uri="{BB962C8B-B14F-4D97-AF65-F5344CB8AC3E}">
        <p14:creationId xmlns:p14="http://schemas.microsoft.com/office/powerpoint/2010/main" val="42695005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295402" y="982132"/>
            <a:ext cx="9601196" cy="357141"/>
          </a:xfrm>
        </p:spPr>
        <p:txBody>
          <a:bodyPr>
            <a:noAutofit/>
          </a:bodyPr>
          <a:lstStyle/>
          <a:p>
            <a:r>
              <a:rPr lang="ru-RU" sz="2400" dirty="0" smtClean="0"/>
              <a:t>Устройство для конного подъема породы из шахты</a:t>
            </a:r>
            <a:endParaRPr lang="ru-RU" sz="2400" dirty="0"/>
          </a:p>
        </p:txBody>
      </p:sp>
      <p:pic>
        <p:nvPicPr>
          <p:cNvPr id="4" name="Объект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rot="16200000">
            <a:off x="3970338" y="211186"/>
            <a:ext cx="4251325" cy="7080153"/>
          </a:xfrm>
        </p:spPr>
      </p:pic>
    </p:spTree>
    <p:extLst>
      <p:ext uri="{BB962C8B-B14F-4D97-AF65-F5344CB8AC3E}">
        <p14:creationId xmlns:p14="http://schemas.microsoft.com/office/powerpoint/2010/main" val="10431340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295399" y="858982"/>
            <a:ext cx="6241816" cy="609600"/>
          </a:xfrm>
        </p:spPr>
        <p:txBody>
          <a:bodyPr/>
          <a:lstStyle/>
          <a:p>
            <a:r>
              <a:rPr lang="ru-RU" dirty="0" smtClean="0"/>
              <a:t>Условия рабочего труда на приисках</a:t>
            </a:r>
            <a:endParaRPr lang="ru-RU" dirty="0"/>
          </a:p>
        </p:txBody>
      </p:sp>
      <p:pic>
        <p:nvPicPr>
          <p:cNvPr id="5" name="Рисунок 4"/>
          <p:cNvPicPr>
            <a:picLocks noGrp="1" noChangeAspect="1"/>
          </p:cNvPicPr>
          <p:nvPr>
            <p:ph type="pic" idx="1"/>
          </p:nvPr>
        </p:nvPicPr>
        <p:blipFill>
          <a:blip r:embed="rId2">
            <a:extLst>
              <a:ext uri="{28A0092B-C50C-407E-A947-70E740481C1C}">
                <a14:useLocalDpi xmlns:a14="http://schemas.microsoft.com/office/drawing/2010/main" val="0"/>
              </a:ext>
            </a:extLst>
          </a:blip>
          <a:srcRect t="27867" b="27867"/>
          <a:stretch>
            <a:fillRect/>
          </a:stretch>
        </p:blipFill>
        <p:spPr>
          <a:xfrm rot="5400000">
            <a:off x="7126025" y="1877463"/>
            <a:ext cx="4775200" cy="3121549"/>
          </a:xfrm>
        </p:spPr>
      </p:pic>
      <p:sp>
        <p:nvSpPr>
          <p:cNvPr id="4" name="Текст 3"/>
          <p:cNvSpPr>
            <a:spLocks noGrp="1"/>
          </p:cNvSpPr>
          <p:nvPr>
            <p:ph type="body" sz="half" idx="2"/>
          </p:nvPr>
        </p:nvSpPr>
        <p:spPr>
          <a:xfrm>
            <a:off x="1295399" y="1616364"/>
            <a:ext cx="6241816" cy="4470399"/>
          </a:xfrm>
        </p:spPr>
        <p:txBody>
          <a:bodyPr>
            <a:normAutofit lnSpcReduction="10000"/>
          </a:bodyPr>
          <a:lstStyle/>
          <a:p>
            <a:r>
              <a:rPr lang="ru-RU" dirty="0" smtClean="0"/>
              <a:t>Порядок найма рабочих на золотые промыслы определялся особыми правилами Горного устава, </a:t>
            </a:r>
            <a:r>
              <a:rPr lang="ru-RU" dirty="0" err="1" smtClean="0"/>
              <a:t>переутвержденного</a:t>
            </a:r>
            <a:r>
              <a:rPr lang="ru-RU" dirty="0" smtClean="0"/>
              <a:t> </a:t>
            </a:r>
            <a:r>
              <a:rPr lang="ru-RU" dirty="0" smtClean="0"/>
              <a:t>в 1895 г. в связи с тем, что он не соответствовал уже новому времени. Эти правила открывали широкий простор притеснениям рабочих на законном основании. В частности, рабочий и даже специалист были обязаны выполнять ту работу, какую им прикажут. Неспособность рабочего выполнять новую для него работу, </a:t>
            </a:r>
            <a:r>
              <a:rPr lang="ru-RU" dirty="0" err="1" smtClean="0"/>
              <a:t>влексла</a:t>
            </a:r>
            <a:r>
              <a:rPr lang="ru-RU" dirty="0" smtClean="0"/>
              <a:t> за собой нарушение договора. Закон позволял промысловым управлениям рассчитываться с рабочими один раз в год по окончанию промысловых работ. Это привело рабочих в денежную зависимость от промышленника. Заведующий промыслами имел право на рабочего (до 1/3 части заработка) в качестве дисциплинарного наказания денежные штрафы за прогул, за непослушание, за нарушение правил внутреннего распорядка и другие провинности. Эти деньги поступали на особый счёт для больных и увеченных.</a:t>
            </a:r>
            <a:endParaRPr lang="ru-RU" dirty="0"/>
          </a:p>
        </p:txBody>
      </p:sp>
    </p:spTree>
    <p:extLst>
      <p:ext uri="{BB962C8B-B14F-4D97-AF65-F5344CB8AC3E}">
        <p14:creationId xmlns:p14="http://schemas.microsoft.com/office/powerpoint/2010/main" val="12676332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46111" y="452718"/>
            <a:ext cx="10896960" cy="6321708"/>
          </a:xfrm>
        </p:spPr>
        <p:txBody>
          <a:bodyPr/>
          <a:lstStyle/>
          <a:p>
            <a:r>
              <a:rPr lang="ru-RU" sz="3200" dirty="0" smtClean="0"/>
              <a:t>История «Ленского золотопромышленного товарищества» (1855-1912</a:t>
            </a:r>
            <a:r>
              <a:rPr lang="ru-RU" sz="2000" dirty="0" smtClean="0"/>
              <a:t>)</a:t>
            </a:r>
            <a:br>
              <a:rPr lang="ru-RU" sz="2000" dirty="0" smtClean="0"/>
            </a:br>
            <a:r>
              <a:rPr lang="ru-RU" sz="2000" dirty="0" smtClean="0"/>
              <a:t/>
            </a:r>
            <a:br>
              <a:rPr lang="ru-RU" sz="2000" dirty="0" smtClean="0"/>
            </a:br>
            <a:r>
              <a:rPr lang="ru-RU" sz="2000" dirty="0"/>
              <a:t/>
            </a:r>
            <a:br>
              <a:rPr lang="ru-RU" sz="2000" dirty="0"/>
            </a:br>
            <a:r>
              <a:rPr lang="ru-RU" sz="2000" dirty="0" smtClean="0"/>
              <a:t/>
            </a:r>
            <a:br>
              <a:rPr lang="ru-RU" sz="2000" dirty="0" smtClean="0"/>
            </a:br>
            <a:r>
              <a:rPr lang="ru-RU" sz="2400" dirty="0" smtClean="0"/>
              <a:t>«Ленское золотопромышленное товарищество» (в сокращении «</a:t>
            </a:r>
            <a:r>
              <a:rPr lang="ru-RU" sz="2400" dirty="0" err="1" smtClean="0"/>
              <a:t>Лензото</a:t>
            </a:r>
            <a:r>
              <a:rPr lang="ru-RU" sz="2400" dirty="0" smtClean="0"/>
              <a:t>», «Ленское товарищество», ЛЗТ) сыграло в истории золотопромышленного района заметную роль.</a:t>
            </a:r>
            <a:br>
              <a:rPr lang="ru-RU" sz="2400" dirty="0" smtClean="0"/>
            </a:br>
            <a:r>
              <a:rPr lang="ru-RU" sz="2400" dirty="0" smtClean="0"/>
              <a:t>Оно возникло в 1855 г. и закончило своё существование в 1920 г. С этим товариществом связана монополизация района, начавшаяся в 1890 г. и закончившаяся в 1910 г., кровавые события 1912 г.</a:t>
            </a:r>
            <a:endParaRPr lang="ru-RU" sz="2400" dirty="0"/>
          </a:p>
        </p:txBody>
      </p:sp>
    </p:spTree>
    <p:extLst>
      <p:ext uri="{BB962C8B-B14F-4D97-AF65-F5344CB8AC3E}">
        <p14:creationId xmlns:p14="http://schemas.microsoft.com/office/powerpoint/2010/main" val="66833784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295402" y="982133"/>
            <a:ext cx="9601196" cy="4753649"/>
          </a:xfrm>
        </p:spPr>
        <p:txBody>
          <a:bodyPr>
            <a:normAutofit/>
          </a:bodyPr>
          <a:lstStyle/>
          <a:p>
            <a:r>
              <a:rPr lang="ru-RU" sz="2000" dirty="0" smtClean="0"/>
              <a:t>Рабочий день был установлен летом 11,5, а зимой – 11 ч в сутки, причем род и тяжесть работ не принимались во внимание. В мокрых забоях товарищество допускало 8-ми часовой рабочий день только по своему усмотрению. В число рабочих часов не входило время, которое рабочий тратил на приход и уход от шахты до казармы. При поступлении на работу рабочему выдавалась расчетная книжка установленного образца, в которую заносились суммы заработка и денежные выдачи. Договором определялось вознаграждение рабочих за так называемое подъемное золото, в размере не ниже 2 руб. за золотник. Несданное золото, как подъемное, отбиралось, или возбуждалось уголовное преследование. В договоре предусматривались принудительные работы для жен рабочих: выполнять обязанности кухарок, прислуг, поломоек. Жену и мать семейства, по усмотрению служащего, могли переводить с одного приискана другой и назначать прислугою, вопреки ее воле, нередко к холостому человеку.</a:t>
            </a:r>
            <a:endParaRPr lang="ru-RU" sz="2000" dirty="0"/>
          </a:p>
        </p:txBody>
      </p:sp>
    </p:spTree>
    <p:extLst>
      <p:ext uri="{BB962C8B-B14F-4D97-AF65-F5344CB8AC3E}">
        <p14:creationId xmlns:p14="http://schemas.microsoft.com/office/powerpoint/2010/main" val="311733275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303868" y="982132"/>
            <a:ext cx="9592732" cy="495686"/>
          </a:xfrm>
        </p:spPr>
        <p:txBody>
          <a:bodyPr>
            <a:normAutofit fontScale="90000"/>
          </a:bodyPr>
          <a:lstStyle/>
          <a:p>
            <a:r>
              <a:rPr lang="ru-RU" dirty="0" smtClean="0"/>
              <a:t>Расценка рабочего труда</a:t>
            </a:r>
            <a:endParaRPr lang="ru-RU" dirty="0"/>
          </a:p>
        </p:txBody>
      </p:sp>
      <p:sp>
        <p:nvSpPr>
          <p:cNvPr id="3" name="Текст 2"/>
          <p:cNvSpPr>
            <a:spLocks noGrp="1"/>
          </p:cNvSpPr>
          <p:nvPr>
            <p:ph type="body" idx="1"/>
          </p:nvPr>
        </p:nvSpPr>
        <p:spPr>
          <a:xfrm>
            <a:off x="1303868" y="914400"/>
            <a:ext cx="9592732" cy="4961467"/>
          </a:xfrm>
        </p:spPr>
        <p:txBody>
          <a:bodyPr/>
          <a:lstStyle/>
          <a:p>
            <a:r>
              <a:rPr lang="ru-RU" dirty="0" smtClean="0"/>
              <a:t>Заработная плата зависела от рода и характера работ, хозяйская плата обыкновенного рабочего составляла 1 руб. 35 коп. в день. Женский труд расценивался в 80 коп. Забойщики получали по 1 руб. 50 коп, а при углублении мокрых шахт – по 1 руб. 90 коп., кузнецы и машинисты до 2 руб. 25 коп., слесари – до 2 руб. 75 коп. Рабочий не знал , за </a:t>
            </a:r>
            <a:r>
              <a:rPr lang="ru-RU" dirty="0" err="1" smtClean="0"/>
              <a:t>каой</a:t>
            </a:r>
            <a:r>
              <a:rPr lang="ru-RU" dirty="0" smtClean="0"/>
              <a:t> день и сколько он заработал. Жалобы на неправильность подсчета объемов рассматривались как нарушение дисциплины и карались всеми способами. К ним относился перевод рабочего с привычной работы на незнакомую, с работы выгодной на менее оплачиваемую, с подземной работы на открытую. Рабочие могли быть уволены как за дерзость или леность по усмотрению администрации. </a:t>
            </a:r>
            <a:endParaRPr lang="ru-RU" dirty="0"/>
          </a:p>
        </p:txBody>
      </p:sp>
    </p:spTree>
    <p:extLst>
      <p:ext uri="{BB962C8B-B14F-4D97-AF65-F5344CB8AC3E}">
        <p14:creationId xmlns:p14="http://schemas.microsoft.com/office/powerpoint/2010/main" val="292265562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293811" y="757382"/>
            <a:ext cx="3718455" cy="631147"/>
          </a:xfrm>
        </p:spPr>
        <p:txBody>
          <a:bodyPr>
            <a:noAutofit/>
          </a:bodyPr>
          <a:lstStyle/>
          <a:p>
            <a:r>
              <a:rPr lang="ru-RU" sz="3600" dirty="0" smtClean="0"/>
              <a:t>Жилища</a:t>
            </a:r>
            <a:endParaRPr lang="ru-RU" sz="3600" dirty="0"/>
          </a:p>
        </p:txBody>
      </p:sp>
      <p:pic>
        <p:nvPicPr>
          <p:cNvPr id="5" name="Объект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rot="16200000">
            <a:off x="6249173" y="598052"/>
            <a:ext cx="4080936" cy="5661892"/>
          </a:xfrm>
        </p:spPr>
      </p:pic>
      <p:sp>
        <p:nvSpPr>
          <p:cNvPr id="4" name="Текст 3"/>
          <p:cNvSpPr>
            <a:spLocks noGrp="1"/>
          </p:cNvSpPr>
          <p:nvPr>
            <p:ph type="body" sz="half" idx="2"/>
          </p:nvPr>
        </p:nvSpPr>
        <p:spPr>
          <a:xfrm>
            <a:off x="729673" y="1320801"/>
            <a:ext cx="4645891" cy="4562764"/>
          </a:xfrm>
        </p:spPr>
        <p:txBody>
          <a:bodyPr>
            <a:normAutofit lnSpcReduction="10000"/>
          </a:bodyPr>
          <a:lstStyle/>
          <a:p>
            <a:r>
              <a:rPr lang="ru-RU" dirty="0" smtClean="0"/>
              <a:t>Тяжелый труд горнорабочего в крайне суровый климат </a:t>
            </a:r>
            <a:r>
              <a:rPr lang="ru-RU" dirty="0" err="1" smtClean="0"/>
              <a:t>Приленского</a:t>
            </a:r>
            <a:r>
              <a:rPr lang="ru-RU" dirty="0" smtClean="0"/>
              <a:t> района придавали постановке жилищного вопроса особое значение. Если рабочий, возвративших в казарму, не может отдохнуть, восстановить свои физ. Силы, то последствием этого являлось быстрое изнашивание организма, повышалась восприимчивость к заболеваниям и утрачивалась трудоспособность.  Устройство жилищ у «Ленского товарищества» было самое неудовлетворительное. Эти условия были ужасными, поражающими всякое беспристрастного человека. Во время командировок на разведочных работах, рабочие обязаны были строить себе временные приспособления для жилья.  И. В. </a:t>
            </a:r>
            <a:r>
              <a:rPr lang="ru-RU" dirty="0" err="1" smtClean="0"/>
              <a:t>Семевский</a:t>
            </a:r>
            <a:r>
              <a:rPr lang="ru-RU" dirty="0" smtClean="0"/>
              <a:t> так описывал жилищный вопрос: «Огромное большинство казарм по тесноте помещений, по размещению вместе холостых и женатых, по грязи и по обилию клопов и других насекомых представляла весьма печальное зрелище.</a:t>
            </a:r>
            <a:endParaRPr lang="ru-RU" dirty="0"/>
          </a:p>
        </p:txBody>
      </p:sp>
    </p:spTree>
    <p:extLst>
      <p:ext uri="{BB962C8B-B14F-4D97-AF65-F5344CB8AC3E}">
        <p14:creationId xmlns:p14="http://schemas.microsoft.com/office/powerpoint/2010/main" val="131781277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99127" y="600365"/>
            <a:ext cx="10021455" cy="5043054"/>
          </a:xfrm>
        </p:spPr>
        <p:txBody>
          <a:bodyPr>
            <a:normAutofit fontScale="90000"/>
          </a:bodyPr>
          <a:lstStyle/>
          <a:p>
            <a:r>
              <a:rPr lang="ru-RU" sz="2000" dirty="0" smtClean="0"/>
              <a:t>Доктор медицины Коренев, посетивший Ленские промыслы в 1910 г., дал такое описание жилищных условий рабочих: «Испорченный воздух в казармах сразу дает о себе знать всякому, кто только переступит их порог. У меня даже от недолгого пребывания в казармах начиналось головокружение и тошнота… Ночью я не мог там оставаться более 3-5 минут подряд и всякий раз от вони и духоты уходил с головною болью. Нужно быть уж очень непритязательным, чтобы жить в таких помещениях…». На неудовлетворительное положение жилищного вопроса было обращено внимание иркутского губернатора, посетившего летом 1911 г. прииска </a:t>
            </a:r>
            <a:r>
              <a:rPr lang="ru-RU" sz="2000" dirty="0" err="1" smtClean="0"/>
              <a:t>Витимского</a:t>
            </a:r>
            <a:r>
              <a:rPr lang="ru-RU" sz="2000" dirty="0" smtClean="0"/>
              <a:t> и </a:t>
            </a:r>
            <a:r>
              <a:rPr lang="ru-RU" sz="2000" dirty="0" err="1" smtClean="0"/>
              <a:t>Олекминского</a:t>
            </a:r>
            <a:r>
              <a:rPr lang="ru-RU" sz="2000" dirty="0" smtClean="0"/>
              <a:t> горных округов. «Жилищами рабочих, - писал губернатор в своем представлении на имя иркутского генерал-губернатора от 30 ноября1911 г., - я просто поражен. Общее состояние их не выдерживает критики. Помещения тесны. Плохо вентилируются, и недостаточно теплы… Требование обязательного постановления (§ 4) о кубическом содержании воздуха игнорируется, и рабочие размещены в таком количестве, что на одного человека приходится менее 1 куб. сажени воздуха…»</a:t>
            </a:r>
            <a:br>
              <a:rPr lang="ru-RU" sz="2000" dirty="0" smtClean="0"/>
            </a:br>
            <a:r>
              <a:rPr lang="ru-RU" sz="2000" dirty="0" smtClean="0"/>
              <a:t>На каждом прииске была устроена баня, причем она была открыта для пользования 1 раз в неделю, что являлось крайне недостаточным. Обычно </a:t>
            </a:r>
            <a:r>
              <a:rPr lang="ru-RU" sz="2000" dirty="0" smtClean="0"/>
              <a:t>мал </a:t>
            </a:r>
            <a:r>
              <a:rPr lang="ru-RU" sz="2000" dirty="0" smtClean="0"/>
              <a:t>размер банных помещений, при значительном </a:t>
            </a:r>
            <a:r>
              <a:rPr lang="ru-RU" sz="2000" dirty="0" smtClean="0"/>
              <a:t>количестве </a:t>
            </a:r>
            <a:r>
              <a:rPr lang="ru-RU" sz="2000" dirty="0" smtClean="0"/>
              <a:t>рабочих, удаленность от жилых казарм-все это затрудняло пользование баней. Предбанник устраивался с улицы, где размещались рабочие, </a:t>
            </a:r>
            <a:r>
              <a:rPr lang="ru-RU" sz="2000" dirty="0" smtClean="0"/>
              <a:t>что </a:t>
            </a:r>
            <a:r>
              <a:rPr lang="ru-RU" sz="2000" dirty="0" smtClean="0"/>
              <a:t>в зимнее время было опасно для здоровья. Электрические провода были не изолированы, и рабочие подвергались часто воздействию тока.</a:t>
            </a:r>
            <a:endParaRPr lang="ru-RU" sz="2000" dirty="0"/>
          </a:p>
        </p:txBody>
      </p:sp>
    </p:spTree>
    <p:extLst>
      <p:ext uri="{BB962C8B-B14F-4D97-AF65-F5344CB8AC3E}">
        <p14:creationId xmlns:p14="http://schemas.microsoft.com/office/powerpoint/2010/main" val="39366554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295402" y="480291"/>
            <a:ext cx="9601196" cy="5791200"/>
          </a:xfrm>
        </p:spPr>
        <p:txBody>
          <a:bodyPr>
            <a:normAutofit/>
          </a:bodyPr>
          <a:lstStyle/>
          <a:p>
            <a:r>
              <a:rPr lang="ru-RU" sz="1800" dirty="0" smtClean="0"/>
              <a:t>Добиться от хозяина большого количества и улучшения качества пищевых продуктов было невозможно, поскольку влекло дополнительные расходы. Из-за недостаточного количества личного состава в амбарах, рабочим приходилось долго ожидать очереди. Обвесы были частым явлением. Были случаи взимания с рабочих цен выше утвержденных. Товарищество само стремилось продавать продукты по повышенным ценам, извлекая при этом прибыль, вопреки протесту местного горного надзора. Так, </a:t>
            </a:r>
            <a:r>
              <a:rPr lang="ru-RU" sz="1800" dirty="0"/>
              <a:t>за операцию </a:t>
            </a:r>
            <a:r>
              <a:rPr lang="ru-RU" sz="1800" dirty="0" smtClean="0"/>
              <a:t>в 1910/11 </a:t>
            </a:r>
            <a:r>
              <a:rPr lang="ru-RU" sz="1800" dirty="0"/>
              <a:t>г. чистая прибыль составила 278 362 руб., при годовом товарообороте 2 737 </a:t>
            </a:r>
            <a:r>
              <a:rPr lang="ru-RU" sz="1800" dirty="0" smtClean="0"/>
              <a:t>832 руб. или 10,2%. Рабочие должны были приобретать за повышенную цену товары первой необходимости, что отражалось на их бюджете.  Установленный порядок на Ленских приисках  ежедневной выписки продуктов первой необходимости из продовольственных кухонь представлял для рабочих значительные неудобства. Они были обусловлены теснотой помещений кухонь, вследствие чего в зимнее время рабочие, или их жены, вынуждены были стоять при сильных морозах в очереди на улице. Часто такие кухни имели неопрятный вид и были значительно удалены от казарм. Мясо, </a:t>
            </a:r>
            <a:r>
              <a:rPr lang="ru-RU" sz="1800" dirty="0" err="1" smtClean="0"/>
              <a:t>доставлявшееся</a:t>
            </a:r>
            <a:r>
              <a:rPr lang="ru-RU" sz="1800" dirty="0" smtClean="0"/>
              <a:t> из Якутской области </a:t>
            </a:r>
            <a:r>
              <a:rPr lang="ru-RU" sz="1800" dirty="0" smtClean="0"/>
              <a:t>и других </a:t>
            </a:r>
            <a:r>
              <a:rPr lang="ru-RU" sz="1800" dirty="0" smtClean="0"/>
              <a:t>мест, а также пригнанного на прииски скота, было неодинаковым по качеству. Несмотря однако на </a:t>
            </a:r>
            <a:r>
              <a:rPr lang="ru-RU" sz="1800" dirty="0" smtClean="0"/>
              <a:t>разницу в </a:t>
            </a:r>
            <a:r>
              <a:rPr lang="ru-RU" sz="1800" dirty="0" smtClean="0"/>
              <a:t>качестве мяса, цена на него были установлена единая. В эту цену шли и ноги, и голова, </a:t>
            </a:r>
            <a:r>
              <a:rPr lang="ru-RU" sz="1800" dirty="0" smtClean="0"/>
              <a:t>и потроха</a:t>
            </a:r>
            <a:r>
              <a:rPr lang="ru-RU" sz="1800" dirty="0" smtClean="0"/>
              <a:t>, то есть части туши менее питательные. Таким образом, за одну и ту же цену один рабочий получал мясо вполне удовлетворительное, а другой-такие части, которые не могли даже быть признаны годным в пищу. Дети рабочих молока не потребляли, это пагубно отражалось на здоровье грудных детей, если матери оказывались не в состоянии их кормить сами.</a:t>
            </a:r>
            <a:endParaRPr lang="ru-RU" sz="1800" dirty="0"/>
          </a:p>
        </p:txBody>
      </p:sp>
    </p:spTree>
    <p:extLst>
      <p:ext uri="{BB962C8B-B14F-4D97-AF65-F5344CB8AC3E}">
        <p14:creationId xmlns:p14="http://schemas.microsoft.com/office/powerpoint/2010/main" val="236327355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295402" y="849746"/>
            <a:ext cx="9601196" cy="637310"/>
          </a:xfrm>
        </p:spPr>
        <p:txBody>
          <a:bodyPr>
            <a:normAutofit fontScale="90000"/>
          </a:bodyPr>
          <a:lstStyle/>
          <a:p>
            <a:r>
              <a:rPr lang="ru-RU" dirty="0" smtClean="0"/>
              <a:t>Начало забастовки</a:t>
            </a:r>
            <a:endParaRPr lang="ru-RU" dirty="0"/>
          </a:p>
        </p:txBody>
      </p:sp>
      <p:pic>
        <p:nvPicPr>
          <p:cNvPr id="8" name="Объект 7"/>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641600" y="1625601"/>
            <a:ext cx="7075055" cy="4249738"/>
          </a:xfrm>
        </p:spPr>
      </p:pic>
    </p:spTree>
    <p:extLst>
      <p:ext uri="{BB962C8B-B14F-4D97-AF65-F5344CB8AC3E}">
        <p14:creationId xmlns:p14="http://schemas.microsoft.com/office/powerpoint/2010/main" val="393302124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295399" y="803563"/>
            <a:ext cx="6241816" cy="5255491"/>
          </a:xfrm>
        </p:spPr>
        <p:txBody>
          <a:bodyPr>
            <a:normAutofit/>
          </a:bodyPr>
          <a:lstStyle/>
          <a:p>
            <a:r>
              <a:rPr lang="ru-RU" sz="1600" dirty="0" smtClean="0"/>
              <a:t>Забастовка возникла стихийно 29 февраля 1912 г. Поводом для забастовки послужила выдача жене рабочего Андреевского прииска Степаниде Завалиной недоброкачественного конского мяса. Еще 25 февраля она получила по книжке мужа из артельной кухни восемь фунтов мяса. Несмотря на заявление ее о том, что такое мясо плохого качества, артельный староста заявил ей, что такое мясо будет отпускаться до 29 июня. Разделив кусок на четыре части, Завалина 25,26 и 27 февраля варила из него суп. На четвертый день оставшийся кусок показался настолько необычного вида, что она предъявила его пришедшим обедать рабочим, которые признали «мясо» за конский половой орган. Это «мясо» носили для показа по казармам, вызвав гнев и возмущению рабочих. Приглашенный урядником в качестве эксперта рабочий татарин Рахимов подтвердил, что мясо действительно конское. Решение о забастовке было принято вечером 28 февраля, а утром 29 февраля рабочие не вышли на работу. Следует отметить, что рабочие Андреевского прииска, принадлежащего к числу приисков бывшей «К</a:t>
            </a:r>
            <a:r>
              <a:rPr lang="en-US" sz="1600" dirty="0" smtClean="0"/>
              <a:t>º</a:t>
            </a:r>
            <a:r>
              <a:rPr lang="ru-RU" sz="1600" dirty="0" smtClean="0"/>
              <a:t> Промышленности», всего два года назад купленных «Ленским товариществом» сильнее других испытывали ухудшение изменившихся условий и особенно страдали от грубого обращения, которого они до того вовсе не знали.</a:t>
            </a:r>
            <a:endParaRPr lang="ru-RU" sz="1600" dirty="0"/>
          </a:p>
        </p:txBody>
      </p:sp>
      <p:pic>
        <p:nvPicPr>
          <p:cNvPr id="5" name="Рисунок 4"/>
          <p:cNvPicPr>
            <a:picLocks noGrp="1" noChangeAspect="1"/>
          </p:cNvPicPr>
          <p:nvPr>
            <p:ph type="pic" idx="1"/>
          </p:nvPr>
        </p:nvPicPr>
        <p:blipFill>
          <a:blip r:embed="rId2" cstate="print">
            <a:extLst>
              <a:ext uri="{28A0092B-C50C-407E-A947-70E740481C1C}">
                <a14:useLocalDpi xmlns:a14="http://schemas.microsoft.com/office/drawing/2010/main" val="0"/>
              </a:ext>
            </a:extLst>
          </a:blip>
          <a:srcRect l="27053" r="27053"/>
          <a:stretch>
            <a:fillRect/>
          </a:stretch>
        </p:blipFill>
        <p:spPr>
          <a:xfrm>
            <a:off x="7860145" y="1004888"/>
            <a:ext cx="3491345" cy="4775200"/>
          </a:xfrm>
        </p:spPr>
      </p:pic>
    </p:spTree>
    <p:extLst>
      <p:ext uri="{BB962C8B-B14F-4D97-AF65-F5344CB8AC3E}">
        <p14:creationId xmlns:p14="http://schemas.microsoft.com/office/powerpoint/2010/main" val="429318390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295402" y="914400"/>
            <a:ext cx="9601196" cy="5190836"/>
          </a:xfrm>
        </p:spPr>
        <p:txBody>
          <a:bodyPr>
            <a:normAutofit/>
          </a:bodyPr>
          <a:lstStyle/>
          <a:p>
            <a:r>
              <a:rPr lang="ru-RU" sz="1600" dirty="0" smtClean="0"/>
              <a:t>К ним явилось около 60 рабочих и предъявили целый ряд жалоб: на выдачу плохой провизии, грубое обращение служащих, неправильные подсчеты произведенной работы, недостаточную медицинскую помощь, а так же принудительную выдачу талонов. Они ходатайствовали  об удалении некоторых служащих, о закрытии винных лавок на время прекращения работ, о производстве расследования по поводу выдачи конины. Это последнее обстоятельство сильно волновало рабочих, которые жаловались на то, что их «опоганили». На вопрос </a:t>
            </a:r>
            <a:r>
              <a:rPr lang="ru-RU" sz="1600" dirty="0" err="1" smtClean="0"/>
              <a:t>Теппана</a:t>
            </a:r>
            <a:r>
              <a:rPr lang="ru-RU" sz="1600" dirty="0" smtClean="0"/>
              <a:t>, почему не было жалоб раньше, был дан ответ, что за жалобы администрация прииска рабочих увольняла. Рабочие Утесистого, Васильевского прииска присоединились к забастовке Андреевского. </a:t>
            </a:r>
            <a:br>
              <a:rPr lang="ru-RU" sz="1600" dirty="0" smtClean="0"/>
            </a:br>
            <a:r>
              <a:rPr lang="ru-RU" sz="1600" dirty="0" smtClean="0"/>
              <a:t>В своем заявлении рабочие просили: </a:t>
            </a:r>
            <a:r>
              <a:rPr lang="ru-RU" sz="1800" b="1" dirty="0" smtClean="0"/>
              <a:t>1</a:t>
            </a:r>
            <a:r>
              <a:rPr lang="ru-RU" sz="1600" dirty="0" smtClean="0"/>
              <a:t>. Об осмотре всего мяса, об уничтожении негодного к употреблению и о разделении его на три сорта. </a:t>
            </a:r>
            <a:r>
              <a:rPr lang="ru-RU" sz="1800" b="1" dirty="0" smtClean="0"/>
              <a:t>2</a:t>
            </a:r>
            <a:r>
              <a:rPr lang="ru-RU" sz="1600" dirty="0" smtClean="0"/>
              <a:t>. Об отпуске припасов на равных условиях со служащими. </a:t>
            </a:r>
            <a:r>
              <a:rPr lang="ru-RU" sz="1800" b="1" dirty="0" smtClean="0"/>
              <a:t>3</a:t>
            </a:r>
            <a:r>
              <a:rPr lang="ru-RU" sz="1600" dirty="0" smtClean="0"/>
              <a:t>. О правильном взвешивании припасов. </a:t>
            </a:r>
            <a:r>
              <a:rPr lang="ru-RU" sz="1800" b="1" dirty="0" smtClean="0"/>
              <a:t>4</a:t>
            </a:r>
            <a:r>
              <a:rPr lang="ru-RU" sz="1600" dirty="0" smtClean="0"/>
              <a:t>. О расширении больниц и внимательном отношения доктора к больным. </a:t>
            </a:r>
            <a:r>
              <a:rPr lang="ru-RU" sz="1800" b="1" dirty="0" smtClean="0"/>
              <a:t>5</a:t>
            </a:r>
            <a:r>
              <a:rPr lang="ru-RU" sz="1600" dirty="0" smtClean="0"/>
              <a:t>. О занесении рабочей платы в книжки при сдаче работы и о выдачи горнорабочим хозяйской платы в тех случаях, когда урок не выполнен в следствии свойства грунта. </a:t>
            </a:r>
            <a:r>
              <a:rPr lang="ru-RU" sz="1800" b="1" dirty="0" smtClean="0"/>
              <a:t>6</a:t>
            </a:r>
            <a:r>
              <a:rPr lang="ru-RU" sz="1600" dirty="0" smtClean="0"/>
              <a:t>. О достаточном освещении шахтовых лестниц и исправности выкатов</a:t>
            </a:r>
            <a:r>
              <a:rPr lang="ru-RU" sz="1800" dirty="0" smtClean="0"/>
              <a:t>. </a:t>
            </a:r>
            <a:r>
              <a:rPr lang="ru-RU" sz="1800" b="1" dirty="0" smtClean="0"/>
              <a:t>7</a:t>
            </a:r>
            <a:r>
              <a:rPr lang="ru-RU" sz="1600" dirty="0" smtClean="0"/>
              <a:t>. О вежливом обращении служащих с рабочими и об удалении трех лиц, отличающихся особой грубостью. </a:t>
            </a:r>
            <a:r>
              <a:rPr lang="ru-RU" sz="1800" b="1" dirty="0" smtClean="0"/>
              <a:t>8</a:t>
            </a:r>
            <a:r>
              <a:rPr lang="ru-RU" sz="1600" dirty="0" smtClean="0"/>
              <a:t>. Об уплате заработка деньгами, а не талонами. </a:t>
            </a:r>
            <a:r>
              <a:rPr lang="ru-RU" sz="1800" b="1" dirty="0" smtClean="0"/>
              <a:t>9</a:t>
            </a:r>
            <a:r>
              <a:rPr lang="ru-RU" sz="1600" dirty="0" smtClean="0"/>
              <a:t>. О допущении выборных от рабочих для наблюдения за отпуском продовольствия. </a:t>
            </a:r>
            <a:r>
              <a:rPr lang="ru-RU" sz="1800" b="1" dirty="0" smtClean="0"/>
              <a:t>10</a:t>
            </a:r>
            <a:r>
              <a:rPr lang="ru-RU" sz="1600" dirty="0" smtClean="0"/>
              <a:t>. О выдаче заработной плате за время забастовки. </a:t>
            </a:r>
            <a:r>
              <a:rPr lang="ru-RU" sz="1800" b="1" dirty="0" smtClean="0"/>
              <a:t>11</a:t>
            </a:r>
            <a:r>
              <a:rPr lang="ru-RU" sz="1600" dirty="0" smtClean="0"/>
              <a:t>. О том, чтобы ни выборные, ни они, рабочие, не были рассчитаны или преследуемы за забастовку.</a:t>
            </a:r>
            <a:endParaRPr lang="ru-RU" sz="1600" dirty="0"/>
          </a:p>
        </p:txBody>
      </p:sp>
    </p:spTree>
    <p:extLst>
      <p:ext uri="{BB962C8B-B14F-4D97-AF65-F5344CB8AC3E}">
        <p14:creationId xmlns:p14="http://schemas.microsoft.com/office/powerpoint/2010/main" val="288254893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293811" y="785091"/>
            <a:ext cx="3718455" cy="581891"/>
          </a:xfrm>
        </p:spPr>
        <p:txBody>
          <a:bodyPr>
            <a:normAutofit/>
          </a:bodyPr>
          <a:lstStyle/>
          <a:p>
            <a:r>
              <a:rPr lang="ru-RU" sz="2800" dirty="0" smtClean="0"/>
              <a:t>Жалобы</a:t>
            </a:r>
            <a:endParaRPr lang="ru-RU" sz="2800" dirty="0"/>
          </a:p>
        </p:txBody>
      </p:sp>
      <p:pic>
        <p:nvPicPr>
          <p:cNvPr id="6" name="Объект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142182" y="1589547"/>
            <a:ext cx="5310909" cy="3678906"/>
          </a:xfrm>
        </p:spPr>
      </p:pic>
      <p:sp>
        <p:nvSpPr>
          <p:cNvPr id="4" name="Текст 3"/>
          <p:cNvSpPr>
            <a:spLocks noGrp="1"/>
          </p:cNvSpPr>
          <p:nvPr>
            <p:ph type="body" sz="half" idx="2"/>
          </p:nvPr>
        </p:nvSpPr>
        <p:spPr>
          <a:xfrm>
            <a:off x="803564" y="1366982"/>
            <a:ext cx="5200072" cy="4562763"/>
          </a:xfrm>
        </p:spPr>
        <p:txBody>
          <a:bodyPr/>
          <a:lstStyle/>
          <a:p>
            <a:r>
              <a:rPr lang="ru-RU" dirty="0" smtClean="0"/>
              <a:t>1. Мало того, что «Ленское товарищество» обсчитывает, обмеривает и делает всякие несправедливости по отношению к нашим детям, мужьям, отцам, ему, то есть «Ленскому товариществу, понадобился наш труд во всевозможных формах и видах: нам приходится выполнять всякие работы, включительно с тасканием тяжестей, а также мужские работы. 2. Работать приходится более 12 часов, а также и ночные работы. Помимо нашего труда от нас еще требуют и наше тело. 3. Когда мы не поддаемся, то нам не проводят рабочее время, выдворяют из казарм, штрафуют, мужьям нашим заявляют, чтобы они внушили нам слушаться, чтобы «проучили», и если нас наши мужья и не проучивали, то их наказывали </a:t>
            </a:r>
            <a:r>
              <a:rPr lang="ru-RU" dirty="0" smtClean="0"/>
              <a:t>все возможными </a:t>
            </a:r>
            <a:r>
              <a:rPr lang="ru-RU" dirty="0" smtClean="0"/>
              <a:t>лишениями. 4. Насильственным путем они заставляли нас выполнять работы, не считаясь с нашим заявлением о болезнях. 5. Выгоняли на работу плетьми, отрывая от грудных детей. 6. Грубое обращение, переходящее всякие границы нравственности. </a:t>
            </a:r>
            <a:endParaRPr lang="ru-RU" dirty="0"/>
          </a:p>
        </p:txBody>
      </p:sp>
    </p:spTree>
    <p:extLst>
      <p:ext uri="{BB962C8B-B14F-4D97-AF65-F5344CB8AC3E}">
        <p14:creationId xmlns:p14="http://schemas.microsoft.com/office/powerpoint/2010/main" val="42318333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295402" y="982132"/>
            <a:ext cx="9601196" cy="412559"/>
          </a:xfrm>
        </p:spPr>
        <p:txBody>
          <a:bodyPr>
            <a:normAutofit fontScale="90000"/>
          </a:bodyPr>
          <a:lstStyle/>
          <a:p>
            <a:r>
              <a:rPr lang="ru-RU" sz="2000" dirty="0" smtClean="0"/>
              <a:t>Арестованные члены забастовочного комитета </a:t>
            </a:r>
            <a:br>
              <a:rPr lang="ru-RU" sz="2000" dirty="0" smtClean="0"/>
            </a:br>
            <a:r>
              <a:rPr lang="ru-RU" sz="2000" dirty="0" smtClean="0"/>
              <a:t>Сидит справа П, Н, </a:t>
            </a:r>
            <a:r>
              <a:rPr lang="ru-RU" sz="2000" dirty="0" err="1" smtClean="0"/>
              <a:t>Боташев</a:t>
            </a:r>
            <a:r>
              <a:rPr lang="ru-RU" sz="2000" dirty="0" smtClean="0"/>
              <a:t>.</a:t>
            </a:r>
            <a:endParaRPr lang="ru-RU" sz="2000" dirty="0"/>
          </a:p>
        </p:txBody>
      </p:sp>
      <p:pic>
        <p:nvPicPr>
          <p:cNvPr id="4" name="Объект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rot="16200000">
            <a:off x="4170221" y="50797"/>
            <a:ext cx="3990104" cy="7232073"/>
          </a:xfrm>
        </p:spPr>
      </p:pic>
    </p:spTree>
    <p:extLst>
      <p:ext uri="{BB962C8B-B14F-4D97-AF65-F5344CB8AC3E}">
        <p14:creationId xmlns:p14="http://schemas.microsoft.com/office/powerpoint/2010/main" val="39587901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51772" y="684296"/>
            <a:ext cx="5580202" cy="1371600"/>
          </a:xfrm>
        </p:spPr>
        <p:txBody>
          <a:bodyPr/>
          <a:lstStyle/>
          <a:p>
            <a:r>
              <a:rPr lang="ru-RU" dirty="0" smtClean="0"/>
              <a:t>«Ленское золотопромышленное товарищество» на кануне 1912 г.</a:t>
            </a:r>
            <a:endParaRPr lang="ru-RU" dirty="0"/>
          </a:p>
        </p:txBody>
      </p:sp>
      <p:pic>
        <p:nvPicPr>
          <p:cNvPr id="5" name="Рисунок 4"/>
          <p:cNvPicPr>
            <a:picLocks noGrp="1" noChangeAspect="1"/>
          </p:cNvPicPr>
          <p:nvPr>
            <p:ph type="pic" idx="1"/>
          </p:nvPr>
        </p:nvPicPr>
        <p:blipFill>
          <a:blip r:embed="rId2">
            <a:extLst>
              <a:ext uri="{28A0092B-C50C-407E-A947-70E740481C1C}">
                <a14:useLocalDpi xmlns:a14="http://schemas.microsoft.com/office/drawing/2010/main" val="0"/>
              </a:ext>
            </a:extLst>
          </a:blip>
          <a:srcRect l="30638" r="30638"/>
          <a:stretch>
            <a:fillRect/>
          </a:stretch>
        </p:blipFill>
        <p:spPr>
          <a:xfrm rot="10800000">
            <a:off x="6449961" y="1041400"/>
            <a:ext cx="4708218" cy="4775200"/>
          </a:xfrm>
        </p:spPr>
      </p:pic>
      <p:sp>
        <p:nvSpPr>
          <p:cNvPr id="4" name="Текст 3"/>
          <p:cNvSpPr>
            <a:spLocks noGrp="1"/>
          </p:cNvSpPr>
          <p:nvPr>
            <p:ph type="body" sz="half" idx="2"/>
          </p:nvPr>
        </p:nvSpPr>
        <p:spPr>
          <a:xfrm>
            <a:off x="751771" y="2119806"/>
            <a:ext cx="5580203" cy="4123678"/>
          </a:xfrm>
        </p:spPr>
        <p:txBody>
          <a:bodyPr>
            <a:normAutofit fontScale="92500" lnSpcReduction="20000"/>
          </a:bodyPr>
          <a:lstStyle/>
          <a:p>
            <a:r>
              <a:rPr lang="ru-RU" sz="2400" dirty="0" smtClean="0"/>
              <a:t>Что же представляло из себя «Ленское </a:t>
            </a:r>
          </a:p>
          <a:p>
            <a:r>
              <a:rPr lang="ru-RU" sz="2400" dirty="0" smtClean="0"/>
              <a:t>товарищество» накануне </a:t>
            </a:r>
            <a:r>
              <a:rPr lang="ru-RU" sz="2400" dirty="0" smtClean="0"/>
              <a:t>забастовки </a:t>
            </a:r>
            <a:r>
              <a:rPr lang="ru-RU" sz="2400" dirty="0" smtClean="0"/>
              <a:t>1912 г.? </a:t>
            </a:r>
          </a:p>
          <a:p>
            <a:r>
              <a:rPr lang="ru-RU" sz="2400" dirty="0" smtClean="0"/>
              <a:t>В каких условиях жили и трудились рабочие </a:t>
            </a:r>
            <a:r>
              <a:rPr lang="ru-RU" sz="2400" dirty="0" smtClean="0"/>
              <a:t>на приисках</a:t>
            </a:r>
            <a:r>
              <a:rPr lang="ru-RU" sz="2400" dirty="0" smtClean="0"/>
              <a:t>?</a:t>
            </a:r>
          </a:p>
          <a:p>
            <a:endParaRPr lang="ru-RU" sz="2400" dirty="0"/>
          </a:p>
          <a:p>
            <a:endParaRPr lang="ru-RU" sz="2400" dirty="0" smtClean="0"/>
          </a:p>
          <a:p>
            <a:endParaRPr lang="ru-RU" sz="2400" dirty="0"/>
          </a:p>
          <a:p>
            <a:endParaRPr lang="ru-RU" sz="2400" dirty="0" smtClean="0"/>
          </a:p>
          <a:p>
            <a:r>
              <a:rPr lang="ru-RU" sz="1600" dirty="0" smtClean="0"/>
              <a:t>           </a:t>
            </a:r>
          </a:p>
          <a:p>
            <a:endParaRPr lang="ru-RU" sz="1600" dirty="0"/>
          </a:p>
          <a:p>
            <a:r>
              <a:rPr lang="ru-RU" sz="1600" dirty="0" smtClean="0"/>
              <a:t>                                            Общий вид </a:t>
            </a:r>
            <a:r>
              <a:rPr lang="ru-RU" sz="1600" dirty="0" err="1" smtClean="0"/>
              <a:t>Феодосиевского</a:t>
            </a:r>
            <a:r>
              <a:rPr lang="ru-RU" sz="1600" dirty="0" smtClean="0"/>
              <a:t> прииска</a:t>
            </a:r>
            <a:endParaRPr lang="ru-RU" sz="1600" dirty="0"/>
          </a:p>
        </p:txBody>
      </p:sp>
    </p:spTree>
    <p:extLst>
      <p:ext uri="{BB962C8B-B14F-4D97-AF65-F5344CB8AC3E}">
        <p14:creationId xmlns:p14="http://schemas.microsoft.com/office/powerpoint/2010/main" val="388481393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295402" y="840510"/>
            <a:ext cx="9601196" cy="5089236"/>
          </a:xfrm>
        </p:spPr>
        <p:txBody>
          <a:bodyPr>
            <a:normAutofit/>
          </a:bodyPr>
          <a:lstStyle/>
          <a:p>
            <a:r>
              <a:rPr lang="ru-RU" sz="1600" dirty="0" smtClean="0"/>
              <a:t>2 апреля на совещании большевиков- членов Центрального забастовочного комитета, была обсуждена сложившаяся на приисках обстановка. Решили направить </a:t>
            </a:r>
            <a:r>
              <a:rPr lang="ru-RU" sz="1600" dirty="0" err="1" smtClean="0"/>
              <a:t>Баташева</a:t>
            </a:r>
            <a:r>
              <a:rPr lang="ru-RU" sz="1600" dirty="0" smtClean="0"/>
              <a:t> в Бодайбо организовать стачку железнодорожников, а </a:t>
            </a:r>
            <a:r>
              <a:rPr lang="ru-RU" sz="1600" dirty="0" err="1" smtClean="0"/>
              <a:t>Подзаходникова</a:t>
            </a:r>
            <a:r>
              <a:rPr lang="ru-RU" sz="1600" dirty="0" smtClean="0"/>
              <a:t> –в </a:t>
            </a:r>
            <a:r>
              <a:rPr lang="ru-RU" sz="1600" dirty="0" err="1" smtClean="0"/>
              <a:t>Воронцовский</a:t>
            </a:r>
            <a:r>
              <a:rPr lang="ru-RU" sz="1600" dirty="0" smtClean="0"/>
              <a:t> затон к рабочим-водникам. Было решено стачку продолжать. Телеграмма </a:t>
            </a:r>
            <a:r>
              <a:rPr lang="ru-RU" sz="1600" dirty="0" err="1" smtClean="0"/>
              <a:t>Тульчинского</a:t>
            </a:r>
            <a:r>
              <a:rPr lang="ru-RU" sz="1600" dirty="0" smtClean="0"/>
              <a:t> иркутскому губернатору от 2 апреля 1912 г.: «Сегодня работало механических 43, водяных канавах 110. Обходил совместно </a:t>
            </a:r>
            <a:r>
              <a:rPr lang="ru-RU" sz="1600" dirty="0" err="1" smtClean="0"/>
              <a:t>Трещенковым</a:t>
            </a:r>
            <a:r>
              <a:rPr lang="ru-RU" sz="1600" dirty="0" smtClean="0"/>
              <a:t> казармы Андреевского, </a:t>
            </a:r>
            <a:r>
              <a:rPr lang="ru-RU" sz="1600" dirty="0" err="1" smtClean="0"/>
              <a:t>Прокопьевского</a:t>
            </a:r>
            <a:r>
              <a:rPr lang="ru-RU" sz="1600" dirty="0" smtClean="0"/>
              <a:t>. Замечается постепенный внутренний разлад среди бастующих. </a:t>
            </a:r>
            <a:r>
              <a:rPr lang="ru-RU" sz="1600" dirty="0" err="1" smtClean="0"/>
              <a:t>Арестование</a:t>
            </a:r>
            <a:r>
              <a:rPr lang="ru-RU" sz="1600" dirty="0" smtClean="0"/>
              <a:t> некоторых, оказывающих вредное влияние, представляется желательным» Период переговоров с рабочими, обещаний, мелких уступок закончился. На передний план выступает теперь фигура </a:t>
            </a:r>
            <a:r>
              <a:rPr lang="ru-RU" sz="1600" dirty="0" err="1" smtClean="0"/>
              <a:t>Трещенкова</a:t>
            </a:r>
            <a:r>
              <a:rPr lang="ru-RU" sz="1600" dirty="0" smtClean="0"/>
              <a:t>. Выбор его был не случаен. В 1905 г., несмотря на небольшой чин, он «показал» себя во время расправы с </a:t>
            </a:r>
            <a:r>
              <a:rPr lang="ru-RU" sz="1600" dirty="0" err="1" smtClean="0"/>
              <a:t>сормовскими</a:t>
            </a:r>
            <a:r>
              <a:rPr lang="ru-RU" sz="1600" dirty="0" smtClean="0"/>
              <a:t> рабочими. В след за этим по его приказанию был расстрелян артиллерийским огнем вокзал Нижнего Новгорода, где укрывались рабочие-дружинники. Теперь ему предстояло доказать своим хозяевам, что они не зря израсходовали тысячи рублей на воинскую команду и его лично. В ночь с 3 на 4 апреля начались аресты. На </a:t>
            </a:r>
            <a:r>
              <a:rPr lang="ru-RU" sz="1600" dirty="0" err="1" smtClean="0"/>
              <a:t>Надеждинском</a:t>
            </a:r>
            <a:r>
              <a:rPr lang="ru-RU" sz="1600" dirty="0" smtClean="0"/>
              <a:t> прииске были арестованы </a:t>
            </a:r>
            <a:r>
              <a:rPr lang="ru-RU" sz="1600" dirty="0" err="1" smtClean="0"/>
              <a:t>Будевиц</a:t>
            </a:r>
            <a:r>
              <a:rPr lang="ru-RU" sz="1600" dirty="0" smtClean="0"/>
              <a:t>, Вязовой, </a:t>
            </a:r>
            <a:r>
              <a:rPr lang="ru-RU" sz="1600" dirty="0" err="1" smtClean="0"/>
              <a:t>Думпе</a:t>
            </a:r>
            <a:r>
              <a:rPr lang="ru-RU" sz="1600" dirty="0" smtClean="0"/>
              <a:t>, Журавлев-Иванов, Розенберг, </a:t>
            </a:r>
            <a:r>
              <a:rPr lang="ru-RU" sz="1600" dirty="0" err="1" smtClean="0"/>
              <a:t>Марциновский</a:t>
            </a:r>
            <a:r>
              <a:rPr lang="ru-RU" sz="1600" dirty="0" smtClean="0"/>
              <a:t>; на Васильевском – Герасименко, Соболев, Соломин; на Андреевском прииске – </a:t>
            </a:r>
            <a:r>
              <a:rPr lang="ru-RU" sz="1600" dirty="0" err="1" smtClean="0"/>
              <a:t>Мимоглядов</a:t>
            </a:r>
            <a:r>
              <a:rPr lang="ru-RU" sz="1600" dirty="0" smtClean="0"/>
              <a:t>. Арестованных увезли в Бодайбо. Жандармерии не удалось арестовать ведущих руководителей, подлинных вожаков Ленской забастовки. </a:t>
            </a:r>
            <a:r>
              <a:rPr lang="ru-RU" sz="1600" dirty="0" err="1" smtClean="0"/>
              <a:t>Баташев</a:t>
            </a:r>
            <a:r>
              <a:rPr lang="ru-RU" sz="1600" dirty="0" smtClean="0"/>
              <a:t> и </a:t>
            </a:r>
            <a:r>
              <a:rPr lang="ru-RU" sz="1600" dirty="0" err="1" smtClean="0"/>
              <a:t>Зелионко</a:t>
            </a:r>
            <a:r>
              <a:rPr lang="ru-RU" sz="1600" dirty="0" smtClean="0"/>
              <a:t> были арестованы позднее, после расстрела.</a:t>
            </a:r>
            <a:endParaRPr lang="ru-RU" sz="1600" dirty="0"/>
          </a:p>
        </p:txBody>
      </p:sp>
    </p:spTree>
    <p:extLst>
      <p:ext uri="{BB962C8B-B14F-4D97-AF65-F5344CB8AC3E}">
        <p14:creationId xmlns:p14="http://schemas.microsoft.com/office/powerpoint/2010/main" val="294499109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295402" y="982133"/>
            <a:ext cx="9601196" cy="652704"/>
          </a:xfrm>
        </p:spPr>
        <p:txBody>
          <a:bodyPr>
            <a:normAutofit fontScale="90000"/>
          </a:bodyPr>
          <a:lstStyle/>
          <a:p>
            <a:r>
              <a:rPr lang="ru-RU" dirty="0" smtClean="0"/>
              <a:t>Расстрел</a:t>
            </a:r>
            <a:endParaRPr lang="ru-RU" dirty="0"/>
          </a:p>
        </p:txBody>
      </p:sp>
      <p:pic>
        <p:nvPicPr>
          <p:cNvPr id="4" name="Объект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rot="16200000">
            <a:off x="4248729" y="655779"/>
            <a:ext cx="3888507" cy="6216075"/>
          </a:xfrm>
        </p:spPr>
      </p:pic>
    </p:spTree>
    <p:extLst>
      <p:ext uri="{BB962C8B-B14F-4D97-AF65-F5344CB8AC3E}">
        <p14:creationId xmlns:p14="http://schemas.microsoft.com/office/powerpoint/2010/main" val="366383187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293811" y="982131"/>
            <a:ext cx="9594323" cy="440269"/>
          </a:xfrm>
        </p:spPr>
        <p:txBody>
          <a:bodyPr>
            <a:normAutofit fontScale="90000"/>
          </a:bodyPr>
          <a:lstStyle/>
          <a:p>
            <a:r>
              <a:rPr lang="ru-RU" dirty="0" smtClean="0"/>
              <a:t>За час до расстрела</a:t>
            </a:r>
            <a:endParaRPr lang="ru-RU" dirty="0"/>
          </a:p>
        </p:txBody>
      </p:sp>
      <p:pic>
        <p:nvPicPr>
          <p:cNvPr id="5" name="Объект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rot="16200000">
            <a:off x="3966607" y="-129313"/>
            <a:ext cx="4248730" cy="7573820"/>
          </a:xfrm>
        </p:spPr>
      </p:pic>
    </p:spTree>
    <p:extLst>
      <p:ext uri="{BB962C8B-B14F-4D97-AF65-F5344CB8AC3E}">
        <p14:creationId xmlns:p14="http://schemas.microsoft.com/office/powerpoint/2010/main" val="143177906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295402" y="387926"/>
            <a:ext cx="9601196" cy="5541819"/>
          </a:xfrm>
        </p:spPr>
        <p:txBody>
          <a:bodyPr>
            <a:normAutofit/>
          </a:bodyPr>
          <a:lstStyle/>
          <a:p>
            <a:r>
              <a:rPr lang="ru-RU" sz="1600" dirty="0" smtClean="0"/>
              <a:t>На </a:t>
            </a:r>
            <a:r>
              <a:rPr lang="ru-RU" sz="1600" dirty="0" err="1" smtClean="0"/>
              <a:t>Феодосиевском</a:t>
            </a:r>
            <a:r>
              <a:rPr lang="ru-RU" sz="1600" dirty="0" smtClean="0"/>
              <a:t> прииске в 8  часу утра, около конторы управления, собрались рабочие численностью до 2000 тыс. человек, требуя освобождения выборных, выдачу расчета, прекращения работ на шахте № 46 вновь нанятыми рабочими. Урядник Тихонов донес </a:t>
            </a:r>
            <a:r>
              <a:rPr lang="ru-RU" sz="1600" dirty="0"/>
              <a:t>об </a:t>
            </a:r>
            <a:r>
              <a:rPr lang="ru-RU" sz="1600" dirty="0" smtClean="0"/>
              <a:t>этом на </a:t>
            </a:r>
            <a:r>
              <a:rPr lang="ru-RU" sz="1600" dirty="0" err="1"/>
              <a:t>Надежденский</a:t>
            </a:r>
            <a:r>
              <a:rPr lang="ru-RU" sz="1600" dirty="0"/>
              <a:t> </a:t>
            </a:r>
            <a:r>
              <a:rPr lang="ru-RU" sz="1600" dirty="0" err="1"/>
              <a:t>Трещенкову</a:t>
            </a:r>
            <a:r>
              <a:rPr lang="ru-RU" sz="1600" dirty="0"/>
              <a:t> </a:t>
            </a:r>
            <a:r>
              <a:rPr lang="ru-RU" sz="1600" dirty="0" smtClean="0"/>
              <a:t> и Преображенскому. На прииск приехал в санях Трещенков, Преображенский, штабс-капитан </a:t>
            </a:r>
            <a:r>
              <a:rPr lang="ru-RU" sz="1600" dirty="0" err="1" smtClean="0"/>
              <a:t>Санжаренко</a:t>
            </a:r>
            <a:r>
              <a:rPr lang="ru-RU" sz="1600" dirty="0" smtClean="0"/>
              <a:t> с воинской командой, судьи </a:t>
            </a:r>
            <a:r>
              <a:rPr lang="ru-RU" sz="1600" dirty="0" err="1" smtClean="0"/>
              <a:t>Хитун</a:t>
            </a:r>
            <a:r>
              <a:rPr lang="ru-RU" sz="1600" dirty="0" smtClean="0"/>
              <a:t>. По телефону Трещенков срочно вызвал из Бодайбо штабс-капитана </a:t>
            </a:r>
            <a:r>
              <a:rPr lang="ru-RU" sz="1600" dirty="0" err="1" smtClean="0"/>
              <a:t>Лепина</a:t>
            </a:r>
            <a:r>
              <a:rPr lang="ru-RU" sz="1600" dirty="0" smtClean="0"/>
              <a:t> с воинской командой на специальном поезде. К12 часам дня на прииск прибыл </a:t>
            </a:r>
            <a:r>
              <a:rPr lang="ru-RU" sz="1600" dirty="0" err="1" smtClean="0"/>
              <a:t>Тульчинский</a:t>
            </a:r>
            <a:r>
              <a:rPr lang="ru-RU" sz="1600" dirty="0" smtClean="0"/>
              <a:t>, который уговорил </a:t>
            </a:r>
            <a:r>
              <a:rPr lang="ru-RU" sz="1600" dirty="0" err="1" smtClean="0"/>
              <a:t>Трещенкова</a:t>
            </a:r>
            <a:r>
              <a:rPr lang="ru-RU" sz="1600" dirty="0" smtClean="0"/>
              <a:t> увести воинскую команду на </a:t>
            </a:r>
            <a:r>
              <a:rPr lang="ru-RU" sz="1600" dirty="0" err="1" smtClean="0"/>
              <a:t>Надежденский</a:t>
            </a:r>
            <a:r>
              <a:rPr lang="ru-RU" sz="1600" dirty="0" smtClean="0"/>
              <a:t>. Рабочие потребовали от </a:t>
            </a:r>
            <a:r>
              <a:rPr lang="ru-RU" sz="1600" dirty="0" err="1" smtClean="0"/>
              <a:t>Тульчинского</a:t>
            </a:r>
            <a:r>
              <a:rPr lang="ru-RU" sz="1600" dirty="0" smtClean="0"/>
              <a:t> немедленного освобождения арестованных, немедленного расчета, чтобы больше не было арестов. </a:t>
            </a:r>
            <a:r>
              <a:rPr lang="ru-RU" sz="1600" dirty="0" err="1" smtClean="0"/>
              <a:t>Тульчинский</a:t>
            </a:r>
            <a:r>
              <a:rPr lang="ru-RU" sz="1600" dirty="0" smtClean="0"/>
              <a:t> пообещал походатайствовать по данным вопросам, а рабочие до 9 утра 5 апреля пообещали ничего не предпринимать. По этой причине рабочие </a:t>
            </a:r>
            <a:r>
              <a:rPr lang="ru-RU" sz="1600" dirty="0" err="1" smtClean="0"/>
              <a:t>Феодосиевского</a:t>
            </a:r>
            <a:r>
              <a:rPr lang="ru-RU" sz="1600" dirty="0" smtClean="0"/>
              <a:t> прииска под пули не попали. Соединенная масса рабочих, численностью более 2000 человек, приближались к Александровскому прииску. На Александровском произошли выступления ораторов, где в основном звучало требование об освобождении арестованных, что надо идти на </a:t>
            </a:r>
            <a:r>
              <a:rPr lang="ru-RU" sz="1600" dirty="0" err="1" smtClean="0"/>
              <a:t>Надежденский</a:t>
            </a:r>
            <a:r>
              <a:rPr lang="ru-RU" sz="1600" dirty="0" smtClean="0"/>
              <a:t>, что стрелять в них не будут. Вследствие глубокого снега шедшие рабочие </a:t>
            </a:r>
            <a:r>
              <a:rPr lang="ru-RU" sz="1600" dirty="0" smtClean="0"/>
              <a:t>растянулись </a:t>
            </a:r>
            <a:r>
              <a:rPr lang="ru-RU" sz="1600" dirty="0" smtClean="0"/>
              <a:t>на значительное расстояние, часть людей шла по железной дороге. Урядник Каблуков с 9 стражниками поехал в обгон другой дорогой. Воинская команда в составе 110 нижних чинов была выведена на площадку перед Народным домом, куда прибыли заместитель прокурора Преображенский и мировой судья </a:t>
            </a:r>
            <a:r>
              <a:rPr lang="ru-RU" sz="1600" dirty="0" err="1" smtClean="0"/>
              <a:t>Хитун</a:t>
            </a:r>
            <a:r>
              <a:rPr lang="ru-RU" sz="1600" dirty="0" smtClean="0"/>
              <a:t>. Команда была построена частью поперек дороги, частью вдоль дороги и наискосок вдоль железной дороги фронтом к Александровскому прииску. После построения Трещенков, </a:t>
            </a:r>
            <a:r>
              <a:rPr lang="ru-RU" sz="1600" dirty="0" err="1" smtClean="0"/>
              <a:t>Тульчинский</a:t>
            </a:r>
            <a:r>
              <a:rPr lang="ru-RU" sz="1600" dirty="0" smtClean="0"/>
              <a:t>, Преображенский, </a:t>
            </a:r>
            <a:r>
              <a:rPr lang="ru-RU" sz="1600" dirty="0" err="1" smtClean="0"/>
              <a:t>Хитун</a:t>
            </a:r>
            <a:r>
              <a:rPr lang="ru-RU" sz="1600" dirty="0" smtClean="0"/>
              <a:t>, </a:t>
            </a:r>
            <a:r>
              <a:rPr lang="ru-RU" sz="1600" dirty="0" err="1" smtClean="0"/>
              <a:t>Лепин</a:t>
            </a:r>
            <a:r>
              <a:rPr lang="ru-RU" sz="1600" dirty="0" smtClean="0"/>
              <a:t>, </a:t>
            </a:r>
            <a:r>
              <a:rPr lang="ru-RU" sz="1600" dirty="0" err="1" smtClean="0"/>
              <a:t>Санжаренко</a:t>
            </a:r>
            <a:r>
              <a:rPr lang="ru-RU" sz="1600" dirty="0" smtClean="0"/>
              <a:t> жандармский унтер-офицер Филиных стали на правом фланге команды у железнодорожного переезда. В это время показалась передовая часть шедших рабочих.</a:t>
            </a:r>
            <a:endParaRPr lang="ru-RU" sz="1600" dirty="0"/>
          </a:p>
        </p:txBody>
      </p:sp>
    </p:spTree>
    <p:extLst>
      <p:ext uri="{BB962C8B-B14F-4D97-AF65-F5344CB8AC3E}">
        <p14:creationId xmlns:p14="http://schemas.microsoft.com/office/powerpoint/2010/main" val="365117554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373745" y="840510"/>
            <a:ext cx="7269019" cy="665017"/>
          </a:xfrm>
        </p:spPr>
        <p:txBody>
          <a:bodyPr>
            <a:normAutofit/>
          </a:bodyPr>
          <a:lstStyle/>
          <a:p>
            <a:r>
              <a:rPr lang="ru-RU" sz="1600" dirty="0" smtClean="0"/>
              <a:t>Ротмистр Н. В. Трещенков, палач </a:t>
            </a:r>
            <a:r>
              <a:rPr lang="ru-RU" sz="1600" dirty="0" err="1" smtClean="0"/>
              <a:t>ленских</a:t>
            </a:r>
            <a:r>
              <a:rPr lang="ru-RU" sz="1600" dirty="0" smtClean="0"/>
              <a:t> рабочих</a:t>
            </a:r>
            <a:endParaRPr lang="ru-RU" sz="1600" dirty="0"/>
          </a:p>
        </p:txBody>
      </p:sp>
      <p:pic>
        <p:nvPicPr>
          <p:cNvPr id="5" name="Объект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521527" y="1699491"/>
            <a:ext cx="6797964" cy="4175847"/>
          </a:xfrm>
        </p:spPr>
      </p:pic>
    </p:spTree>
    <p:extLst>
      <p:ext uri="{BB962C8B-B14F-4D97-AF65-F5344CB8AC3E}">
        <p14:creationId xmlns:p14="http://schemas.microsoft.com/office/powerpoint/2010/main" val="106715669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050473" y="942110"/>
            <a:ext cx="8432800" cy="526472"/>
          </a:xfrm>
        </p:spPr>
        <p:txBody>
          <a:bodyPr/>
          <a:lstStyle/>
          <a:p>
            <a:r>
              <a:rPr lang="ru-RU" dirty="0" err="1" smtClean="0"/>
              <a:t>Надежденский</a:t>
            </a:r>
            <a:r>
              <a:rPr lang="ru-RU" dirty="0" smtClean="0"/>
              <a:t>. Место расстрела/за мостом</a:t>
            </a:r>
            <a:endParaRPr lang="ru-RU" dirty="0"/>
          </a:p>
        </p:txBody>
      </p:sp>
      <p:pic>
        <p:nvPicPr>
          <p:cNvPr id="5" name="Объект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rot="16200000">
            <a:off x="4184072" y="101599"/>
            <a:ext cx="4082473" cy="7555346"/>
          </a:xfrm>
        </p:spPr>
      </p:pic>
    </p:spTree>
    <p:extLst>
      <p:ext uri="{BB962C8B-B14F-4D97-AF65-F5344CB8AC3E}">
        <p14:creationId xmlns:p14="http://schemas.microsoft.com/office/powerpoint/2010/main" val="13206101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295402" y="895927"/>
            <a:ext cx="9601196" cy="5006109"/>
          </a:xfrm>
        </p:spPr>
        <p:txBody>
          <a:bodyPr>
            <a:normAutofit/>
          </a:bodyPr>
          <a:lstStyle/>
          <a:p>
            <a:r>
              <a:rPr lang="ru-RU" sz="1600" dirty="0" smtClean="0"/>
              <a:t>Трактовая дорога, по которой двигались рабочие, пролегала между штабелями леса слева и изгородью справа, образуя пространство не более 5 саженей. Затем эта дорога, не доходя 75 саженей до воинской команды, миновав линию штабелей, выходила на свободную площадь, длиною около 20 саженей, , расположенную перед деревянным мостом через речку Нижний </a:t>
            </a:r>
            <a:r>
              <a:rPr lang="ru-RU" sz="1600" dirty="0" err="1" smtClean="0"/>
              <a:t>Аканак</a:t>
            </a:r>
            <a:r>
              <a:rPr lang="ru-RU" sz="1600" dirty="0" smtClean="0"/>
              <a:t>. От команды до ближайших рабочих оставалось 55 саженей. Трещенков стал кричать, махая папахой: «Разойдитесь, стрелять буду!», и послал вперед стражника </a:t>
            </a:r>
            <a:r>
              <a:rPr lang="ru-RU" sz="1600" dirty="0" err="1" smtClean="0"/>
              <a:t>Китова</a:t>
            </a:r>
            <a:r>
              <a:rPr lang="ru-RU" sz="1600" dirty="0" smtClean="0"/>
              <a:t> с тем же предупреждением, что будут стрелять. Толпа приостановилась. Окружной инженер </a:t>
            </a:r>
            <a:r>
              <a:rPr lang="ru-RU" sz="1600" dirty="0" err="1" smtClean="0"/>
              <a:t>Тульчинский</a:t>
            </a:r>
            <a:r>
              <a:rPr lang="ru-RU" sz="1600" dirty="0" smtClean="0"/>
              <a:t> беглым шагом направился к рабочим. В последующих показаниях </a:t>
            </a:r>
            <a:r>
              <a:rPr lang="ru-RU" sz="1600" dirty="0" err="1" smtClean="0"/>
              <a:t>Тульчинский</a:t>
            </a:r>
            <a:r>
              <a:rPr lang="ru-RU" sz="1600" dirty="0" smtClean="0"/>
              <a:t> заявил, что он пошел к рабочим потому, что побоялся, что рабочие стражника не послушают свернуть на нижнюю дорогу, в сторону </a:t>
            </a:r>
            <a:r>
              <a:rPr lang="ru-RU" sz="1600" dirty="0" err="1" smtClean="0"/>
              <a:t>Феодосиевского</a:t>
            </a:r>
            <a:r>
              <a:rPr lang="ru-RU" sz="1600" dirty="0" smtClean="0"/>
              <a:t>. Оказавшись в окружении рабочих, </a:t>
            </a:r>
            <a:r>
              <a:rPr lang="ru-RU" sz="1600" dirty="0" err="1" smtClean="0"/>
              <a:t>Тульчинский</a:t>
            </a:r>
            <a:r>
              <a:rPr lang="ru-RU" sz="1600" dirty="0" smtClean="0"/>
              <a:t> просил не ходить дальше. Один рабочий подал заявление, которое он бегло прочитал, и снова стал уговаривать рабочих не идти дальше. Масса рабочих напирала, не слыша криков </a:t>
            </a:r>
            <a:r>
              <a:rPr lang="ru-RU" sz="1600" dirty="0" err="1" smtClean="0"/>
              <a:t>Трещенкова</a:t>
            </a:r>
            <a:r>
              <a:rPr lang="ru-RU" sz="1600" dirty="0" smtClean="0"/>
              <a:t>, желая знать, что делается впереди. Ротмистр Трещенков приказал штабс-капитану </a:t>
            </a:r>
            <a:r>
              <a:rPr lang="ru-RU" sz="1600" dirty="0" err="1" smtClean="0"/>
              <a:t>Лепину</a:t>
            </a:r>
            <a:r>
              <a:rPr lang="ru-RU" sz="1600" dirty="0" smtClean="0"/>
              <a:t>: «Остановить толпу, передаю власть вам». Это означало остановить рабочих оружием. Рабочие находились в 150 шагах от команды. </a:t>
            </a:r>
            <a:r>
              <a:rPr lang="ru-RU" sz="1600" dirty="0" err="1" smtClean="0"/>
              <a:t>Лепин</a:t>
            </a:r>
            <a:r>
              <a:rPr lang="ru-RU" sz="1600" dirty="0" smtClean="0"/>
              <a:t> приказал сигналисту Овечкину играть на «трубе» слушайте всех», а затем «к стрельбе», предупредив, чтобы целились по ногам в переднюю часть. После первого залпа рабочие легли на землю. </a:t>
            </a:r>
            <a:r>
              <a:rPr lang="ru-RU" sz="1600" dirty="0" err="1" smtClean="0"/>
              <a:t>Тульчинский</a:t>
            </a:r>
            <a:r>
              <a:rPr lang="ru-RU" sz="1600" dirty="0" smtClean="0"/>
              <a:t>, стоя на коленях, махал платком и кричал, чтобы не стреляли. Через минуту рабочие начали подниматься, и тогда снова прозвучала команда «пли», и солдаты открыли стрельбу пачками непрерывно. Передние ряды снова стали ложиться, а задние продолжали напирать, и наконец, стали разбегаться, ползли к штабелям леса. Стражник был ранен в ногу.</a:t>
            </a:r>
            <a:endParaRPr lang="ru-RU" sz="1600" dirty="0"/>
          </a:p>
        </p:txBody>
      </p:sp>
    </p:spTree>
    <p:extLst>
      <p:ext uri="{BB962C8B-B14F-4D97-AF65-F5344CB8AC3E}">
        <p14:creationId xmlns:p14="http://schemas.microsoft.com/office/powerpoint/2010/main" val="213935368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295402" y="982132"/>
            <a:ext cx="9601196" cy="4273359"/>
          </a:xfrm>
        </p:spPr>
        <p:txBody>
          <a:bodyPr>
            <a:normAutofit/>
          </a:bodyPr>
          <a:lstStyle/>
          <a:p>
            <a:r>
              <a:rPr lang="ru-RU" sz="1600" dirty="0" smtClean="0"/>
              <a:t>Тогда </a:t>
            </a:r>
            <a:r>
              <a:rPr lang="ru-RU" sz="1600" dirty="0" err="1" smtClean="0"/>
              <a:t>Лепин</a:t>
            </a:r>
            <a:r>
              <a:rPr lang="ru-RU" sz="1600" dirty="0" smtClean="0"/>
              <a:t> приказал взять ружье к ноге и передал ротмистру, что толпа теперь не опасна. Ротмистр прокричал рабочим разойтись по казармам, иначе он не даст команду не убирать раненых, и люди стали расходиться. </a:t>
            </a:r>
            <a:r>
              <a:rPr lang="ru-RU" sz="1600" dirty="0" err="1" smtClean="0"/>
              <a:t>Тульчинский</a:t>
            </a:r>
            <a:r>
              <a:rPr lang="ru-RU" sz="1600" dirty="0" smtClean="0"/>
              <a:t> побрел в посетительскую и потом перебрался в Народный дом под охрану солдат, боясь мести рабочих. Расстрел произошел между 4 и 5 часами вечера 4(17) апреля1912 г. Был вызван врач и фельдшер, раненых начали развозить по больницам, а убитых к моргу </a:t>
            </a:r>
            <a:r>
              <a:rPr lang="ru-RU" sz="1600" dirty="0" err="1" smtClean="0"/>
              <a:t>Липаевской</a:t>
            </a:r>
            <a:r>
              <a:rPr lang="ru-RU" sz="1600" dirty="0" smtClean="0"/>
              <a:t> больницы. Команда оставалась на месте, пока не был увезен последний раненый. В то время как команда стреляла по рабочим, один стражник обернулся в сторону </a:t>
            </a:r>
            <a:r>
              <a:rPr lang="ru-RU" sz="1600" dirty="0" err="1" smtClean="0"/>
              <a:t>Феодосиевского</a:t>
            </a:r>
            <a:r>
              <a:rPr lang="ru-RU" sz="1600" dirty="0" smtClean="0"/>
              <a:t> и увидел большую толпу рабочих в шагах 1200-1500 и выстрелил. </a:t>
            </a:r>
            <a:r>
              <a:rPr lang="ru-RU" sz="1600" dirty="0" err="1" smtClean="0"/>
              <a:t>Санжаренко</a:t>
            </a:r>
            <a:r>
              <a:rPr lang="ru-RU" sz="1600" dirty="0" smtClean="0"/>
              <a:t> запретил ему стрелять. Как выяснилось потом, он ранил одного </a:t>
            </a:r>
            <a:r>
              <a:rPr lang="ru-RU" sz="1600" dirty="0" err="1" smtClean="0"/>
              <a:t>рабочего.Обходя</a:t>
            </a:r>
            <a:r>
              <a:rPr lang="ru-RU" sz="1600" dirty="0" smtClean="0"/>
              <a:t> трупы убитых, Трещенков цинично бросил: «Мало я вас </a:t>
            </a:r>
            <a:r>
              <a:rPr lang="ru-RU" sz="1600" dirty="0" err="1" smtClean="0"/>
              <a:t>подлецов</a:t>
            </a:r>
            <a:r>
              <a:rPr lang="ru-RU" sz="1600" dirty="0" smtClean="0"/>
              <a:t> здесь положил» Фраза эта обличала зверскую дикость и палаческое нутро полиции и </a:t>
            </a:r>
            <a:r>
              <a:rPr lang="ru-RU" sz="1600" dirty="0" err="1" smtClean="0"/>
              <a:t>самодержания</a:t>
            </a:r>
            <a:r>
              <a:rPr lang="ru-RU" sz="1600" dirty="0" smtClean="0"/>
              <a:t> в целом. Сестра рабочего Андреева работала прислугой у </a:t>
            </a:r>
            <a:r>
              <a:rPr lang="ru-RU" sz="1600" dirty="0" err="1" smtClean="0"/>
              <a:t>Теппана</a:t>
            </a:r>
            <a:r>
              <a:rPr lang="ru-RU" sz="1600" dirty="0" smtClean="0"/>
              <a:t>. У нее было намерение угостить </a:t>
            </a:r>
            <a:r>
              <a:rPr lang="ru-RU" sz="1600" dirty="0" err="1" smtClean="0"/>
              <a:t>Теппана</a:t>
            </a:r>
            <a:r>
              <a:rPr lang="ru-RU" sz="1600" dirty="0" smtClean="0"/>
              <a:t> и </a:t>
            </a:r>
            <a:r>
              <a:rPr lang="ru-RU" sz="1600" dirty="0" err="1" smtClean="0"/>
              <a:t>Трещенкова</a:t>
            </a:r>
            <a:r>
              <a:rPr lang="ru-RU" sz="1600" dirty="0" smtClean="0"/>
              <a:t> ядом, но сделать этого не удалось. Трещенков сам считал, что 205 человек убил и 230 ранил. Он знал толк в сокрытии действительной цифры жертв расстрела. </a:t>
            </a:r>
            <a:r>
              <a:rPr lang="ru-RU" sz="1600" dirty="0" err="1" smtClean="0"/>
              <a:t>Набанкете</a:t>
            </a:r>
            <a:r>
              <a:rPr lang="ru-RU" sz="1600" dirty="0" smtClean="0"/>
              <a:t> усмирители сочинили басню о нападении вооруженного скопища на войско.  Трещенков отправил 5 апреля 1912 г. телеграмму в Киренск военному начальнику.</a:t>
            </a:r>
            <a:endParaRPr lang="ru-RU" sz="1600" dirty="0"/>
          </a:p>
        </p:txBody>
      </p:sp>
    </p:spTree>
    <p:extLst>
      <p:ext uri="{BB962C8B-B14F-4D97-AF65-F5344CB8AC3E}">
        <p14:creationId xmlns:p14="http://schemas.microsoft.com/office/powerpoint/2010/main" val="293289230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293811" y="914400"/>
            <a:ext cx="9594323" cy="443345"/>
          </a:xfrm>
        </p:spPr>
        <p:txBody>
          <a:bodyPr>
            <a:normAutofit fontScale="90000"/>
          </a:bodyPr>
          <a:lstStyle/>
          <a:p>
            <a:r>
              <a:rPr lang="ru-RU" dirty="0" smtClean="0"/>
              <a:t>Убитые, свезенные к моргу </a:t>
            </a:r>
            <a:r>
              <a:rPr lang="ru-RU" dirty="0" err="1" smtClean="0"/>
              <a:t>Липаевской</a:t>
            </a:r>
            <a:r>
              <a:rPr lang="ru-RU" dirty="0" smtClean="0"/>
              <a:t> больницы</a:t>
            </a:r>
            <a:endParaRPr lang="ru-RU" dirty="0"/>
          </a:p>
        </p:txBody>
      </p:sp>
      <p:pic>
        <p:nvPicPr>
          <p:cNvPr id="5" name="Объект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918691" y="1911927"/>
            <a:ext cx="6289963" cy="3963411"/>
          </a:xfrm>
        </p:spPr>
      </p:pic>
    </p:spTree>
    <p:extLst>
      <p:ext uri="{BB962C8B-B14F-4D97-AF65-F5344CB8AC3E}">
        <p14:creationId xmlns:p14="http://schemas.microsoft.com/office/powerpoint/2010/main" val="294645443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671782" y="858982"/>
            <a:ext cx="8885382" cy="397163"/>
          </a:xfrm>
        </p:spPr>
        <p:txBody>
          <a:bodyPr>
            <a:normAutofit fontScale="90000"/>
          </a:bodyPr>
          <a:lstStyle/>
          <a:p>
            <a:r>
              <a:rPr lang="ru-RU" dirty="0" smtClean="0"/>
              <a:t>Раненые в </a:t>
            </a:r>
            <a:r>
              <a:rPr lang="ru-RU" dirty="0" err="1" smtClean="0"/>
              <a:t>Липаевской</a:t>
            </a:r>
            <a:r>
              <a:rPr lang="ru-RU" dirty="0" smtClean="0"/>
              <a:t> больнице</a:t>
            </a:r>
            <a:endParaRPr lang="ru-RU" dirty="0"/>
          </a:p>
        </p:txBody>
      </p:sp>
      <p:pic>
        <p:nvPicPr>
          <p:cNvPr id="5" name="Объект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872510" y="1653309"/>
            <a:ext cx="6216072" cy="3759199"/>
          </a:xfrm>
        </p:spPr>
      </p:pic>
    </p:spTree>
    <p:extLst>
      <p:ext uri="{BB962C8B-B14F-4D97-AF65-F5344CB8AC3E}">
        <p14:creationId xmlns:p14="http://schemas.microsoft.com/office/powerpoint/2010/main" val="21045294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295402" y="982132"/>
            <a:ext cx="9601196" cy="414049"/>
          </a:xfrm>
        </p:spPr>
        <p:txBody>
          <a:bodyPr>
            <a:noAutofit/>
          </a:bodyPr>
          <a:lstStyle/>
          <a:p>
            <a:r>
              <a:rPr lang="ru-RU" sz="2400" dirty="0" smtClean="0"/>
              <a:t>Общий вид </a:t>
            </a:r>
            <a:r>
              <a:rPr lang="ru-RU" sz="2400" dirty="0" err="1" smtClean="0"/>
              <a:t>Надеждинского</a:t>
            </a:r>
            <a:r>
              <a:rPr lang="ru-RU" sz="2400" dirty="0" smtClean="0"/>
              <a:t> прииска</a:t>
            </a:r>
            <a:endParaRPr lang="ru-RU" sz="2400" dirty="0"/>
          </a:p>
        </p:txBody>
      </p:sp>
      <p:pic>
        <p:nvPicPr>
          <p:cNvPr id="4" name="Объект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885768" y="1643063"/>
            <a:ext cx="6420464" cy="4000653"/>
          </a:xfrm>
        </p:spPr>
      </p:pic>
    </p:spTree>
    <p:extLst>
      <p:ext uri="{BB962C8B-B14F-4D97-AF65-F5344CB8AC3E}">
        <p14:creationId xmlns:p14="http://schemas.microsoft.com/office/powerpoint/2010/main" val="406560049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295399" y="960582"/>
            <a:ext cx="9917546" cy="591127"/>
          </a:xfrm>
        </p:spPr>
        <p:txBody>
          <a:bodyPr/>
          <a:lstStyle/>
          <a:p>
            <a:r>
              <a:rPr lang="ru-RU" dirty="0" smtClean="0"/>
              <a:t>После расстрела</a:t>
            </a:r>
            <a:endParaRPr lang="ru-RU" dirty="0"/>
          </a:p>
        </p:txBody>
      </p:sp>
      <p:sp>
        <p:nvSpPr>
          <p:cNvPr id="4" name="Текст 3"/>
          <p:cNvSpPr>
            <a:spLocks noGrp="1"/>
          </p:cNvSpPr>
          <p:nvPr>
            <p:ph type="body" sz="half" idx="2"/>
          </p:nvPr>
        </p:nvSpPr>
        <p:spPr>
          <a:xfrm>
            <a:off x="1295399" y="1810327"/>
            <a:ext cx="9917546" cy="3953164"/>
          </a:xfrm>
        </p:spPr>
        <p:txBody>
          <a:bodyPr>
            <a:normAutofit/>
          </a:bodyPr>
          <a:lstStyle/>
          <a:p>
            <a:r>
              <a:rPr lang="ru-RU" sz="1600" dirty="0" smtClean="0"/>
              <a:t>Поздно вечером, 4 апреля, на Старой </a:t>
            </a:r>
            <a:r>
              <a:rPr lang="ru-RU" sz="1600" dirty="0" err="1" smtClean="0"/>
              <a:t>Муе</a:t>
            </a:r>
            <a:r>
              <a:rPr lang="ru-RU" sz="1600" dirty="0" smtClean="0"/>
              <a:t> (</a:t>
            </a:r>
            <a:r>
              <a:rPr lang="ru-RU" sz="1600" dirty="0" err="1" smtClean="0"/>
              <a:t>Феодосиевский</a:t>
            </a:r>
            <a:r>
              <a:rPr lang="ru-RU" sz="1600" dirty="0" smtClean="0"/>
              <a:t> прииск) собралось Центральное бюро. Одним из вопросов был вопрос о необходимости немедленно информировать общественность страны о Ленских событиях. «Если мы этого не сделаем сегодня, то завтра везде и всюду появятся клеветнические донесения в правительственных учреждениях и безответственные сообщения в газетах», - сказал Г. Черепахин.</a:t>
            </a:r>
          </a:p>
          <a:p>
            <a:r>
              <a:rPr lang="ru-RU" sz="1600" dirty="0" smtClean="0"/>
              <a:t>Ночью в Бодайбо были </a:t>
            </a:r>
            <a:r>
              <a:rPr lang="ru-RU" sz="1600" dirty="0" err="1" smtClean="0"/>
              <a:t>откамандированы</a:t>
            </a:r>
            <a:r>
              <a:rPr lang="ru-RU" sz="1600" dirty="0" smtClean="0"/>
              <a:t> М. И. Лебедев и Ф. И. Слюсаренко, которые рано утром 5 апреля передали телеграмму начальнику почтово-телеграфной конторы Д. В. Булатову, и он лично передал ее по проводам. Расстрелом издевательства не ограничились. Полиция не допустила к раненым родных и близких. Трещенков запретил в начале общественные похороны жертв расстрела.  Однако, по настоянию рабочих, иркутский губернатор </a:t>
            </a:r>
            <a:r>
              <a:rPr lang="ru-RU" sz="1600" dirty="0" err="1" smtClean="0"/>
              <a:t>Бантыш</a:t>
            </a:r>
            <a:r>
              <a:rPr lang="ru-RU" sz="1600" dirty="0" smtClean="0"/>
              <a:t> это распоряжение вынужден был отменить. Трещенков хотел зарыть убитых в какой-нибудь канаве. Для присутствия на похоронах Трещенков выслал взвод солдат, которые кольцом сдавили кладбище, мешая родственникам проходить к гробам. Плакать запретили. 8 апреля состоялось первое погребение 80 рабочих на Прокопьевском кладбище, 9-10 апреля остальных умерших. Было погребено 156 человек в семи общих и нескольких одиночных могилах. Инородцы были захоронены </a:t>
            </a:r>
            <a:r>
              <a:rPr lang="ru-RU" sz="1600" dirty="0" smtClean="0"/>
              <a:t>отдельно</a:t>
            </a:r>
            <a:r>
              <a:rPr lang="ru-RU" sz="1600" dirty="0" smtClean="0"/>
              <a:t>. Часть убитых похоронили на </a:t>
            </a:r>
            <a:r>
              <a:rPr lang="ru-RU" sz="1600" dirty="0" err="1" smtClean="0"/>
              <a:t>Надеждинском</a:t>
            </a:r>
            <a:r>
              <a:rPr lang="ru-RU" sz="1600" dirty="0" smtClean="0"/>
              <a:t> кладбище. </a:t>
            </a:r>
            <a:endParaRPr lang="ru-RU" sz="1600" dirty="0"/>
          </a:p>
        </p:txBody>
      </p:sp>
    </p:spTree>
    <p:extLst>
      <p:ext uri="{BB962C8B-B14F-4D97-AF65-F5344CB8AC3E}">
        <p14:creationId xmlns:p14="http://schemas.microsoft.com/office/powerpoint/2010/main" val="227539523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295402" y="982132"/>
            <a:ext cx="9601196" cy="403323"/>
          </a:xfrm>
        </p:spPr>
        <p:txBody>
          <a:bodyPr>
            <a:normAutofit/>
          </a:bodyPr>
          <a:lstStyle/>
          <a:p>
            <a:r>
              <a:rPr lang="ru-RU" sz="1800" dirty="0" smtClean="0"/>
              <a:t>Телеграмма о Ленском расстреле, посланная М. Лебедевым 5 апреля 1912 г.</a:t>
            </a:r>
            <a:endParaRPr lang="ru-RU" sz="1800" dirty="0"/>
          </a:p>
        </p:txBody>
      </p:sp>
      <p:pic>
        <p:nvPicPr>
          <p:cNvPr id="5" name="Объект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rot="16200000">
            <a:off x="1298575" y="2108091"/>
            <a:ext cx="4718050" cy="3584792"/>
          </a:xfrm>
        </p:spPr>
      </p:pic>
      <p:pic>
        <p:nvPicPr>
          <p:cNvPr id="6" name="Объект 5"/>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rot="16200000">
            <a:off x="6181725" y="2234192"/>
            <a:ext cx="4718050" cy="3332590"/>
          </a:xfrm>
        </p:spPr>
      </p:pic>
    </p:spTree>
    <p:extLst>
      <p:ext uri="{BB962C8B-B14F-4D97-AF65-F5344CB8AC3E}">
        <p14:creationId xmlns:p14="http://schemas.microsoft.com/office/powerpoint/2010/main" val="176521769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49745" y="794327"/>
            <a:ext cx="2918691" cy="1828800"/>
          </a:xfrm>
        </p:spPr>
        <p:txBody>
          <a:bodyPr>
            <a:normAutofit/>
          </a:bodyPr>
          <a:lstStyle/>
          <a:p>
            <a:r>
              <a:rPr lang="ru-RU" sz="1800" dirty="0" smtClean="0"/>
              <a:t>Булатов Д. В. –нач. почтово-телеграфной конторы, передавший телеграмму</a:t>
            </a:r>
            <a:endParaRPr lang="ru-RU" sz="1800" dirty="0"/>
          </a:p>
        </p:txBody>
      </p:sp>
      <p:pic>
        <p:nvPicPr>
          <p:cNvPr id="5" name="Объект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rot="16200000">
            <a:off x="3403456" y="1315964"/>
            <a:ext cx="5375563" cy="4332288"/>
          </a:xfrm>
        </p:spPr>
      </p:pic>
    </p:spTree>
    <p:extLst>
      <p:ext uri="{BB962C8B-B14F-4D97-AF65-F5344CB8AC3E}">
        <p14:creationId xmlns:p14="http://schemas.microsoft.com/office/powerpoint/2010/main" val="384786409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Объект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1298575" y="1985767"/>
            <a:ext cx="4718050" cy="3108715"/>
          </a:xfrm>
        </p:spPr>
      </p:pic>
      <p:pic>
        <p:nvPicPr>
          <p:cNvPr id="6" name="Объект 5"/>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6181725" y="1987525"/>
            <a:ext cx="4718050" cy="3105199"/>
          </a:xfrm>
        </p:spPr>
      </p:pic>
    </p:spTree>
    <p:extLst>
      <p:ext uri="{BB962C8B-B14F-4D97-AF65-F5344CB8AC3E}">
        <p14:creationId xmlns:p14="http://schemas.microsoft.com/office/powerpoint/2010/main" val="234633870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293811" y="923636"/>
            <a:ext cx="9594323" cy="803564"/>
          </a:xfrm>
        </p:spPr>
        <p:txBody>
          <a:bodyPr>
            <a:normAutofit/>
          </a:bodyPr>
          <a:lstStyle/>
          <a:p>
            <a:r>
              <a:rPr lang="ru-RU" dirty="0" smtClean="0"/>
              <a:t>Молебен на месте расстрела по случаю приезда сенатора Манухина</a:t>
            </a:r>
            <a:endParaRPr lang="ru-RU" dirty="0"/>
          </a:p>
        </p:txBody>
      </p:sp>
      <p:pic>
        <p:nvPicPr>
          <p:cNvPr id="5" name="Объект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952283" y="1856509"/>
            <a:ext cx="5766844" cy="4018829"/>
          </a:xfrm>
        </p:spPr>
      </p:pic>
    </p:spTree>
    <p:extLst>
      <p:ext uri="{BB962C8B-B14F-4D97-AF65-F5344CB8AC3E}">
        <p14:creationId xmlns:p14="http://schemas.microsoft.com/office/powerpoint/2010/main" val="190849316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295402" y="1099127"/>
            <a:ext cx="9601196" cy="905164"/>
          </a:xfrm>
        </p:spPr>
        <p:txBody>
          <a:bodyPr>
            <a:noAutofit/>
          </a:bodyPr>
          <a:lstStyle/>
          <a:p>
            <a:r>
              <a:rPr lang="ru-RU" sz="2400" dirty="0" smtClean="0"/>
              <a:t>Рабочие на могилах расстрелянных/</a:t>
            </a:r>
            <a:r>
              <a:rPr lang="ru-RU" sz="2400" dirty="0" err="1" smtClean="0"/>
              <a:t>Прокопьевское</a:t>
            </a:r>
            <a:r>
              <a:rPr lang="ru-RU" sz="2400" dirty="0" smtClean="0"/>
              <a:t> кладбище, где произведено захоронение жертв расстрела</a:t>
            </a:r>
            <a:endParaRPr lang="ru-RU" sz="2400" dirty="0"/>
          </a:p>
        </p:txBody>
      </p:sp>
      <p:pic>
        <p:nvPicPr>
          <p:cNvPr id="5" name="Объект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rot="16200000">
            <a:off x="2154069" y="1644650"/>
            <a:ext cx="3007062" cy="4225925"/>
          </a:xfrm>
        </p:spPr>
      </p:pic>
      <p:pic>
        <p:nvPicPr>
          <p:cNvPr id="6" name="Объект 5"/>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rot="16200000">
            <a:off x="7037218" y="1644648"/>
            <a:ext cx="3007064" cy="4225925"/>
          </a:xfrm>
        </p:spPr>
      </p:pic>
    </p:spTree>
    <p:extLst>
      <p:ext uri="{BB962C8B-B14F-4D97-AF65-F5344CB8AC3E}">
        <p14:creationId xmlns:p14="http://schemas.microsoft.com/office/powerpoint/2010/main" val="55845322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295402" y="1163781"/>
            <a:ext cx="9601196" cy="498763"/>
          </a:xfrm>
        </p:spPr>
        <p:txBody>
          <a:bodyPr>
            <a:normAutofit/>
          </a:bodyPr>
          <a:lstStyle/>
          <a:p>
            <a:r>
              <a:rPr lang="ru-RU" sz="2000" dirty="0" smtClean="0"/>
              <a:t>Панихида на могилах перед отъездом на родину</a:t>
            </a:r>
            <a:endParaRPr lang="ru-RU" sz="2000" dirty="0"/>
          </a:p>
        </p:txBody>
      </p:sp>
      <p:pic>
        <p:nvPicPr>
          <p:cNvPr id="5" name="Объект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1298575" y="1939637"/>
            <a:ext cx="4718050" cy="3325090"/>
          </a:xfrm>
        </p:spPr>
      </p:pic>
      <p:pic>
        <p:nvPicPr>
          <p:cNvPr id="6" name="Объект 5"/>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6181725" y="1939638"/>
            <a:ext cx="4718050" cy="3325090"/>
          </a:xfrm>
        </p:spPr>
      </p:pic>
    </p:spTree>
    <p:extLst>
      <p:ext uri="{BB962C8B-B14F-4D97-AF65-F5344CB8AC3E}">
        <p14:creationId xmlns:p14="http://schemas.microsoft.com/office/powerpoint/2010/main" val="371968624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88291" y="1145309"/>
            <a:ext cx="10538691" cy="563418"/>
          </a:xfrm>
        </p:spPr>
        <p:txBody>
          <a:bodyPr>
            <a:normAutofit fontScale="90000"/>
          </a:bodyPr>
          <a:lstStyle/>
          <a:p>
            <a:r>
              <a:rPr lang="ru-RU" sz="2000" dirty="0" smtClean="0"/>
              <a:t>Перед погрузкой на баржи рабочих, вдов и детей/Погрузка отъезжающих на железнодорожные вагоны</a:t>
            </a:r>
            <a:endParaRPr lang="ru-RU" sz="2000" dirty="0"/>
          </a:p>
        </p:txBody>
      </p:sp>
      <p:pic>
        <p:nvPicPr>
          <p:cNvPr id="5" name="Объект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rot="16200000">
            <a:off x="2019067" y="1418703"/>
            <a:ext cx="3009211" cy="4257963"/>
          </a:xfrm>
        </p:spPr>
      </p:pic>
      <p:pic>
        <p:nvPicPr>
          <p:cNvPr id="6" name="Объект 5"/>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rot="16200000">
            <a:off x="7263010" y="1418703"/>
            <a:ext cx="3009213" cy="4257964"/>
          </a:xfrm>
        </p:spPr>
      </p:pic>
    </p:spTree>
    <p:extLst>
      <p:ext uri="{BB962C8B-B14F-4D97-AF65-F5344CB8AC3E}">
        <p14:creationId xmlns:p14="http://schemas.microsoft.com/office/powerpoint/2010/main" val="387455476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295402" y="1579418"/>
            <a:ext cx="9601196" cy="3962400"/>
          </a:xfrm>
        </p:spPr>
        <p:txBody>
          <a:bodyPr>
            <a:normAutofit/>
          </a:bodyPr>
          <a:lstStyle/>
          <a:p>
            <a:r>
              <a:rPr lang="ru-RU" sz="1800" dirty="0" smtClean="0"/>
              <a:t>Достойно внимание то обстоятельство, что правление «Ленского товарищества», </a:t>
            </a:r>
            <a:r>
              <a:rPr lang="ru-RU" sz="1800" dirty="0" smtClean="0"/>
              <a:t>первоначально </a:t>
            </a:r>
            <a:r>
              <a:rPr lang="ru-RU" sz="1800" dirty="0" smtClean="0"/>
              <a:t>выставлявшее политический характер забастовки, впоследствии отступило от этого мнения. Оценивая значения совокупности вышеприведенных сведений, член Государственного Совета Манухин пришел к заключению, что возникшее первоначально предположение о политическом характере забастовки на Ленских приисках и </a:t>
            </a:r>
            <a:r>
              <a:rPr lang="ru-RU" sz="1800" dirty="0" err="1" smtClean="0"/>
              <a:t>противогосударственности</a:t>
            </a:r>
            <a:r>
              <a:rPr lang="ru-RU" sz="1800" dirty="0" smtClean="0"/>
              <a:t> ее значения, в конечном выводе не только не могло быть доказано, но оказалось опровергнутым рядом причин, установленных расследованием. Политический характер забастовка приняла уже после расстрела, так как появилось требование «</a:t>
            </a:r>
            <a:r>
              <a:rPr lang="ru-RU" sz="2400" dirty="0" smtClean="0"/>
              <a:t>наказать виновников расстрела</a:t>
            </a:r>
            <a:r>
              <a:rPr lang="ru-RU" sz="1800" dirty="0" smtClean="0"/>
              <a:t>»</a:t>
            </a:r>
            <a:endParaRPr lang="ru-RU" sz="1800" dirty="0"/>
          </a:p>
        </p:txBody>
      </p:sp>
    </p:spTree>
    <p:extLst>
      <p:ext uri="{BB962C8B-B14F-4D97-AF65-F5344CB8AC3E}">
        <p14:creationId xmlns:p14="http://schemas.microsoft.com/office/powerpoint/2010/main" val="142713312"/>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154906" y="895927"/>
            <a:ext cx="9743644" cy="581891"/>
          </a:xfrm>
        </p:spPr>
        <p:txBody>
          <a:bodyPr>
            <a:normAutofit/>
          </a:bodyPr>
          <a:lstStyle/>
          <a:p>
            <a:r>
              <a:rPr lang="ru-RU" dirty="0" smtClean="0"/>
              <a:t>Открытие первого памятника на месте расстрела</a:t>
            </a:r>
            <a:endParaRPr lang="ru-RU" dirty="0"/>
          </a:p>
        </p:txBody>
      </p:sp>
      <p:pic>
        <p:nvPicPr>
          <p:cNvPr id="7" name="Объект 6"/>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983346" y="1600742"/>
            <a:ext cx="6086764" cy="4356713"/>
          </a:xfrm>
        </p:spPr>
      </p:pic>
    </p:spTree>
    <p:extLst>
      <p:ext uri="{BB962C8B-B14F-4D97-AF65-F5344CB8AC3E}">
        <p14:creationId xmlns:p14="http://schemas.microsoft.com/office/powerpoint/2010/main" val="5429504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206912" y="775655"/>
            <a:ext cx="9601196" cy="502539"/>
          </a:xfrm>
        </p:spPr>
        <p:txBody>
          <a:bodyPr>
            <a:normAutofit/>
          </a:bodyPr>
          <a:lstStyle/>
          <a:p>
            <a:r>
              <a:rPr lang="ru-RU" sz="2400" dirty="0" smtClean="0"/>
              <a:t>Общий вид Успенского прииска</a:t>
            </a:r>
            <a:endParaRPr lang="ru-RU" sz="2400" dirty="0"/>
          </a:p>
        </p:txBody>
      </p:sp>
      <p:pic>
        <p:nvPicPr>
          <p:cNvPr id="4" name="Объект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625213" y="1474839"/>
            <a:ext cx="6882581" cy="4257367"/>
          </a:xfrm>
        </p:spPr>
      </p:pic>
    </p:spTree>
    <p:extLst>
      <p:ext uri="{BB962C8B-B14F-4D97-AF65-F5344CB8AC3E}">
        <p14:creationId xmlns:p14="http://schemas.microsoft.com/office/powerpoint/2010/main" val="4021327151"/>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295402" y="1056023"/>
            <a:ext cx="9601196" cy="421795"/>
          </a:xfrm>
        </p:spPr>
        <p:txBody>
          <a:bodyPr>
            <a:normAutofit/>
          </a:bodyPr>
          <a:lstStyle/>
          <a:p>
            <a:r>
              <a:rPr lang="ru-RU" sz="2000" dirty="0" smtClean="0"/>
              <a:t>Митинг на месте захоронения жертв расстрела 1912 г.</a:t>
            </a:r>
            <a:endParaRPr lang="ru-RU" sz="2000" dirty="0"/>
          </a:p>
        </p:txBody>
      </p:sp>
      <p:pic>
        <p:nvPicPr>
          <p:cNvPr id="6" name="Объект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830946" y="1644073"/>
            <a:ext cx="6530108" cy="4221018"/>
          </a:xfrm>
        </p:spPr>
      </p:pic>
    </p:spTree>
    <p:extLst>
      <p:ext uri="{BB962C8B-B14F-4D97-AF65-F5344CB8AC3E}">
        <p14:creationId xmlns:p14="http://schemas.microsoft.com/office/powerpoint/2010/main" val="3404617426"/>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507838" y="1006764"/>
            <a:ext cx="9601196" cy="508001"/>
          </a:xfrm>
        </p:spPr>
        <p:txBody>
          <a:bodyPr>
            <a:normAutofit/>
          </a:bodyPr>
          <a:lstStyle/>
          <a:p>
            <a:r>
              <a:rPr lang="ru-RU" sz="2000" dirty="0" smtClean="0"/>
              <a:t>Вид памятника 1933 г. /Памятник на месте захоронения до </a:t>
            </a:r>
            <a:r>
              <a:rPr lang="ru-RU" sz="2000" dirty="0" err="1" smtClean="0"/>
              <a:t>нагробия</a:t>
            </a:r>
            <a:endParaRPr lang="ru-RU" sz="2000" dirty="0"/>
          </a:p>
        </p:txBody>
      </p:sp>
      <p:pic>
        <p:nvPicPr>
          <p:cNvPr id="5" name="Объект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1295402" y="1819563"/>
            <a:ext cx="5111461" cy="3498722"/>
          </a:xfrm>
        </p:spPr>
      </p:pic>
      <p:pic>
        <p:nvPicPr>
          <p:cNvPr id="6" name="Объект 5"/>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7444509" y="1819564"/>
            <a:ext cx="3011054" cy="3498722"/>
          </a:xfrm>
        </p:spPr>
      </p:pic>
    </p:spTree>
    <p:extLst>
      <p:ext uri="{BB962C8B-B14F-4D97-AF65-F5344CB8AC3E}">
        <p14:creationId xmlns:p14="http://schemas.microsoft.com/office/powerpoint/2010/main" val="4032862600"/>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295402" y="982133"/>
            <a:ext cx="9601196" cy="486450"/>
          </a:xfrm>
        </p:spPr>
        <p:txBody>
          <a:bodyPr>
            <a:normAutofit/>
          </a:bodyPr>
          <a:lstStyle/>
          <a:p>
            <a:r>
              <a:rPr lang="ru-RU" sz="1800" dirty="0" smtClean="0"/>
              <a:t>Надгробие на месте захоронения 1967 г</a:t>
            </a:r>
            <a:r>
              <a:rPr lang="ru-RU" sz="1800" dirty="0"/>
              <a:t>. </a:t>
            </a:r>
            <a:r>
              <a:rPr lang="ru-RU" sz="1800"/>
              <a:t>/Строительство нового памятника </a:t>
            </a:r>
            <a:endParaRPr lang="ru-RU" sz="1800" dirty="0"/>
          </a:p>
        </p:txBody>
      </p:sp>
      <p:pic>
        <p:nvPicPr>
          <p:cNvPr id="5" name="Объект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1016000" y="2050473"/>
            <a:ext cx="5000625" cy="3268661"/>
          </a:xfrm>
        </p:spPr>
      </p:pic>
      <p:pic>
        <p:nvPicPr>
          <p:cNvPr id="6" name="Объект 5"/>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6237144" y="2050473"/>
            <a:ext cx="4874202" cy="3268661"/>
          </a:xfrm>
        </p:spPr>
      </p:pic>
    </p:spTree>
    <p:extLst>
      <p:ext uri="{BB962C8B-B14F-4D97-AF65-F5344CB8AC3E}">
        <p14:creationId xmlns:p14="http://schemas.microsoft.com/office/powerpoint/2010/main" val="4243193138"/>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369293" y="972896"/>
            <a:ext cx="9601196" cy="477213"/>
          </a:xfrm>
        </p:spPr>
        <p:txBody>
          <a:bodyPr>
            <a:normAutofit/>
          </a:bodyPr>
          <a:lstStyle/>
          <a:p>
            <a:r>
              <a:rPr lang="ru-RU" sz="2000" dirty="0" smtClean="0"/>
              <a:t>Памятник на месте расстрела/Барельеф на памятнике</a:t>
            </a:r>
            <a:endParaRPr lang="ru-RU" sz="2000" dirty="0"/>
          </a:p>
        </p:txBody>
      </p:sp>
      <p:pic>
        <p:nvPicPr>
          <p:cNvPr id="4" name="Объект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225964" y="1560945"/>
            <a:ext cx="7887854" cy="4451928"/>
          </a:xfrm>
        </p:spPr>
      </p:pic>
    </p:spTree>
    <p:extLst>
      <p:ext uri="{BB962C8B-B14F-4D97-AF65-F5344CB8AC3E}">
        <p14:creationId xmlns:p14="http://schemas.microsoft.com/office/powerpoint/2010/main" val="81587878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295402" y="1314641"/>
            <a:ext cx="9601196" cy="421795"/>
          </a:xfrm>
        </p:spPr>
        <p:txBody>
          <a:bodyPr>
            <a:normAutofit/>
          </a:bodyPr>
          <a:lstStyle/>
          <a:p>
            <a:r>
              <a:rPr lang="ru-RU" sz="2000" dirty="0" smtClean="0"/>
              <a:t>Руководители района перед возложением венков к памятнику</a:t>
            </a:r>
            <a:endParaRPr lang="ru-RU" sz="2000" dirty="0"/>
          </a:p>
        </p:txBody>
      </p:sp>
      <p:pic>
        <p:nvPicPr>
          <p:cNvPr id="5" name="Объект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1123084" y="2139978"/>
            <a:ext cx="4972916" cy="3079838"/>
          </a:xfrm>
        </p:spPr>
      </p:pic>
      <p:pic>
        <p:nvPicPr>
          <p:cNvPr id="6" name="Объект 5"/>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6178548" y="2139978"/>
            <a:ext cx="4718050" cy="3079838"/>
          </a:xfrm>
        </p:spPr>
      </p:pic>
    </p:spTree>
    <p:extLst>
      <p:ext uri="{BB962C8B-B14F-4D97-AF65-F5344CB8AC3E}">
        <p14:creationId xmlns:p14="http://schemas.microsoft.com/office/powerpoint/2010/main" val="233409366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Объект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419927" y="1080655"/>
            <a:ext cx="7287491" cy="4756727"/>
          </a:xfrm>
        </p:spPr>
      </p:pic>
    </p:spTree>
    <p:extLst>
      <p:ext uri="{BB962C8B-B14F-4D97-AF65-F5344CB8AC3E}">
        <p14:creationId xmlns:p14="http://schemas.microsoft.com/office/powerpoint/2010/main" val="13769105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276537" y="817614"/>
            <a:ext cx="9601196" cy="5045041"/>
          </a:xfrm>
        </p:spPr>
        <p:txBody>
          <a:bodyPr>
            <a:normAutofit/>
          </a:bodyPr>
          <a:lstStyle/>
          <a:p>
            <a:r>
              <a:rPr lang="ru-RU" sz="2000" dirty="0" smtClean="0"/>
              <a:t>Служащих на приисках товарищества в июне 1912 г. было 417 человек. В это количество входили все служащие. Начиная от </a:t>
            </a:r>
            <a:r>
              <a:rPr lang="ru-RU" sz="2000" dirty="0" err="1" smtClean="0"/>
              <a:t>главноуправляющего</a:t>
            </a:r>
            <a:r>
              <a:rPr lang="ru-RU" sz="2000" dirty="0" smtClean="0"/>
              <a:t> и кончая смотрителями шахт, писцами и приказчиками. По степени влияния на приисковую жизнь их делили на две категории: высших и низших. К категории высших относились: начальники дистанций, семь заведующих приисковыми управлениями, заведующие горными работами, заведующие механическими и электрическими станциями, пять врачей, становые, заведующие распорядком приискового труда и жизни рабочих, их помощники надворные, заведующие магазинами и материальные – заведовавшие инструментом и материалами. Вторую группу составляли низшие служащие. Условия их жизни мало чем отличались от жизни простых горнорабочих. Они находились в бесправном положении, рискуя за малейший промах быть уволенными. Низкопоклонство, слепое </a:t>
            </a:r>
            <a:r>
              <a:rPr lang="ru-RU" sz="2000" dirty="0" err="1" smtClean="0"/>
              <a:t>угодничесво</a:t>
            </a:r>
            <a:r>
              <a:rPr lang="ru-RU" sz="2000" dirty="0" smtClean="0"/>
              <a:t> и заискивание перед высшей администрацией, по отношению к рабочему считались допускаемыми всякие приемы принуждения и оскорбления, грубость в обращении, что являлось источником недоразумений между ними. Состав набирался в том виде, чтобы посредством их извлекать из рабочей силы возможно больший доход, при меньших денежных затратах.</a:t>
            </a:r>
            <a:endParaRPr lang="ru-RU" sz="2000" dirty="0"/>
          </a:p>
        </p:txBody>
      </p:sp>
    </p:spTree>
    <p:extLst>
      <p:ext uri="{BB962C8B-B14F-4D97-AF65-F5344CB8AC3E}">
        <p14:creationId xmlns:p14="http://schemas.microsoft.com/office/powerpoint/2010/main" val="159210877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295402" y="982133"/>
            <a:ext cx="9601196" cy="389468"/>
          </a:xfrm>
        </p:spPr>
        <p:txBody>
          <a:bodyPr>
            <a:noAutofit/>
          </a:bodyPr>
          <a:lstStyle/>
          <a:p>
            <a:r>
              <a:rPr lang="ru-RU" sz="2400" dirty="0" err="1" smtClean="0"/>
              <a:t>Прокопьевский</a:t>
            </a:r>
            <a:r>
              <a:rPr lang="ru-RU" sz="2400" dirty="0" smtClean="0"/>
              <a:t> разрез по </a:t>
            </a:r>
            <a:r>
              <a:rPr lang="ru-RU" sz="2400" dirty="0" err="1" smtClean="0"/>
              <a:t>рч</a:t>
            </a:r>
            <a:r>
              <a:rPr lang="ru-RU" sz="2400" dirty="0" smtClean="0"/>
              <a:t>. Бодайбо</a:t>
            </a:r>
            <a:endParaRPr lang="ru-RU" sz="2400" dirty="0"/>
          </a:p>
        </p:txBody>
      </p:sp>
      <p:pic>
        <p:nvPicPr>
          <p:cNvPr id="4" name="Объект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rot="16200000">
            <a:off x="3912782" y="106322"/>
            <a:ext cx="4051003" cy="7134447"/>
          </a:xfrm>
        </p:spPr>
      </p:pic>
    </p:spTree>
    <p:extLst>
      <p:ext uri="{BB962C8B-B14F-4D97-AF65-F5344CB8AC3E}">
        <p14:creationId xmlns:p14="http://schemas.microsoft.com/office/powerpoint/2010/main" val="315515899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295402" y="818707"/>
            <a:ext cx="9601196" cy="5401340"/>
          </a:xfrm>
        </p:spPr>
        <p:txBody>
          <a:bodyPr>
            <a:normAutofit/>
          </a:bodyPr>
          <a:lstStyle/>
          <a:p>
            <a:r>
              <a:rPr lang="ru-RU" sz="2000" dirty="0" smtClean="0"/>
              <a:t>Состав рабочих перед 1912 г. изменился. Прежний тип «таежного» представителя сибирского бродячего люда сменился рядовым крестьянином – хлебопашцем, ищущим заработка для исправления своего домашнего хозяйства. Такой тип ссыльнопоселенцев на приисках использовался с 1871 г. и имел широкое распространение. В 1912 г. ссыльнопоселенцы имел право на временное жительство на приисках по особым правилам, и за ними наблюдала полиция. На приисках товарищества состояло из 40 служащих из ссыльнопоселенцев. Число политических ссыльных было: 6 работало служащими, 27-рабочими. Подавляющее большинство рабочих составляли крестьяне. В последние годы рабочие сами, в надежде на богатые заработки, добирались на прииски из разных ест России. Золотопромышленники получили возможность принимать более здоровых и сильных физически людей, они перестали дорожить рабочими. Рабочие проработав 2-3, редко 4 операции возвращались обратно  в места своих </a:t>
            </a:r>
            <a:r>
              <a:rPr lang="ru-RU" sz="2000" dirty="0" err="1" smtClean="0"/>
              <a:t>риписок</a:t>
            </a:r>
            <a:r>
              <a:rPr lang="ru-RU" sz="2000" dirty="0" smtClean="0"/>
              <a:t>, иногда с некоторую суммою заработанных денег, а чаще с расстроенным тяжелыми горными работами здоровьем. Только очень здоровые физически люди были в состоянии проработать на шахтах более 2-3 лет подряд. Постоянного населения в </a:t>
            </a:r>
            <a:r>
              <a:rPr lang="ru-RU" sz="2000" dirty="0" err="1" smtClean="0"/>
              <a:t>ленской</a:t>
            </a:r>
            <a:r>
              <a:rPr lang="ru-RU" sz="2000" dirty="0" smtClean="0"/>
              <a:t> тайге почти не существовало, если не считать г. Бодайбо с ничтожным количеством жителей (2300 мужчин и 1700 женщин)</a:t>
            </a:r>
            <a:endParaRPr lang="ru-RU" sz="2000" dirty="0"/>
          </a:p>
        </p:txBody>
      </p:sp>
    </p:spTree>
    <p:extLst>
      <p:ext uri="{BB962C8B-B14F-4D97-AF65-F5344CB8AC3E}">
        <p14:creationId xmlns:p14="http://schemas.microsoft.com/office/powerpoint/2010/main" val="193511437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295402" y="982132"/>
            <a:ext cx="9601196" cy="400101"/>
          </a:xfrm>
        </p:spPr>
        <p:txBody>
          <a:bodyPr>
            <a:noAutofit/>
          </a:bodyPr>
          <a:lstStyle/>
          <a:p>
            <a:r>
              <a:rPr lang="ru-RU" sz="2400" dirty="0" smtClean="0"/>
              <a:t>Отвозка песков из отвала на промывку</a:t>
            </a:r>
            <a:endParaRPr lang="ru-RU" sz="2400" dirty="0"/>
          </a:p>
        </p:txBody>
      </p:sp>
      <p:pic>
        <p:nvPicPr>
          <p:cNvPr id="4" name="Объект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rot="5400000">
            <a:off x="3965945" y="31899"/>
            <a:ext cx="4253020" cy="7442791"/>
          </a:xfrm>
        </p:spPr>
      </p:pic>
    </p:spTree>
    <p:extLst>
      <p:ext uri="{BB962C8B-B14F-4D97-AF65-F5344CB8AC3E}">
        <p14:creationId xmlns:p14="http://schemas.microsoft.com/office/powerpoint/2010/main" val="2510540884"/>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Натуральные материалы">
  <a:themeElements>
    <a:clrScheme name="Натуральные материалы">
      <a:dk1>
        <a:sysClr val="windowText" lastClr="000000"/>
      </a:dk1>
      <a:lt1>
        <a:sysClr val="window" lastClr="FFFFFF"/>
      </a:lt1>
      <a:dk2>
        <a:srgbClr val="212121"/>
      </a:dk2>
      <a:lt2>
        <a:srgbClr val="DADADA"/>
      </a:lt2>
      <a:accent1>
        <a:srgbClr val="B15E28"/>
      </a:accent1>
      <a:accent2>
        <a:srgbClr val="B13228"/>
      </a:accent2>
      <a:accent3>
        <a:srgbClr val="8B7B56"/>
      </a:accent3>
      <a:accent4>
        <a:srgbClr val="E09C41"/>
      </a:accent4>
      <a:accent5>
        <a:srgbClr val="9EAE51"/>
      </a:accent5>
      <a:accent6>
        <a:srgbClr val="6E7355"/>
      </a:accent6>
      <a:hlink>
        <a:srgbClr val="D37A21"/>
      </a:hlink>
      <a:folHlink>
        <a:srgbClr val="CA8F55"/>
      </a:folHlink>
    </a:clrScheme>
    <a:fontScheme name="Натуральные материалы">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Натуральные материалы">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7039A4B3-0617-4CFC-B614-27363ECC28AC}"/>
    </a:ext>
  </a:extLst>
</a:theme>
</file>

<file path=docProps/app.xml><?xml version="1.0" encoding="utf-8"?>
<Properties xmlns="http://schemas.openxmlformats.org/officeDocument/2006/extended-properties" xmlns:vt="http://schemas.openxmlformats.org/officeDocument/2006/docPropsVTypes">
  <Template>Organic</Template>
  <TotalTime>1457</TotalTime>
  <Words>3727</Words>
  <Application>Microsoft Office PowerPoint</Application>
  <PresentationFormat>Широкоэкранный</PresentationFormat>
  <Paragraphs>73</Paragraphs>
  <Slides>55</Slides>
  <Notes>0</Notes>
  <HiddenSlides>0</HiddenSlides>
  <MMClips>0</MMClips>
  <ScaleCrop>false</ScaleCrop>
  <HeadingPairs>
    <vt:vector size="6" baseType="variant">
      <vt:variant>
        <vt:lpstr>Использованные шрифты</vt:lpstr>
      </vt:variant>
      <vt:variant>
        <vt:i4>3</vt:i4>
      </vt:variant>
      <vt:variant>
        <vt:lpstr>Тема</vt:lpstr>
      </vt:variant>
      <vt:variant>
        <vt:i4>1</vt:i4>
      </vt:variant>
      <vt:variant>
        <vt:lpstr>Заголовки слайдов</vt:lpstr>
      </vt:variant>
      <vt:variant>
        <vt:i4>55</vt:i4>
      </vt:variant>
    </vt:vector>
  </HeadingPairs>
  <TitlesOfParts>
    <vt:vector size="59" baseType="lpstr">
      <vt:lpstr>Arial</vt:lpstr>
      <vt:lpstr>Arial Black</vt:lpstr>
      <vt:lpstr>Garamond</vt:lpstr>
      <vt:lpstr>Натуральные материалы</vt:lpstr>
      <vt:lpstr>Ленский расстрел </vt:lpstr>
      <vt:lpstr>История «Ленского золотопромышленного товарищества» (1855-1912)    «Ленское золотопромышленное товарищество» (в сокращении «Лензото», «Ленское товарищество», ЛЗТ) сыграло в истории золотопромышленного района заметную роль. Оно возникло в 1855 г. и закончило своё существование в 1920 г. С этим товариществом связана монополизация района, начавшаяся в 1890 г. и закончившаяся в 1910 г., кровавые события 1912 г.</vt:lpstr>
      <vt:lpstr>«Ленское золотопромышленное товарищество» на кануне 1912 г.</vt:lpstr>
      <vt:lpstr>Общий вид Надеждинского прииска</vt:lpstr>
      <vt:lpstr>Общий вид Успенского прииска</vt:lpstr>
      <vt:lpstr>Служащих на приисках товарищества в июне 1912 г. было 417 человек. В это количество входили все служащие. Начиная от главноуправляющего и кончая смотрителями шахт, писцами и приказчиками. По степени влияния на приисковую жизнь их делили на две категории: высших и низших. К категории высших относились: начальники дистанций, семь заведующих приисковыми управлениями, заведующие горными работами, заведующие механическими и электрическими станциями, пять врачей, становые, заведующие распорядком приискового труда и жизни рабочих, их помощники надворные, заведующие магазинами и материальные – заведовавшие инструментом и материалами. Вторую группу составляли низшие служащие. Условия их жизни мало чем отличались от жизни простых горнорабочих. Они находились в бесправном положении, рискуя за малейший промах быть уволенными. Низкопоклонство, слепое угодничесво и заискивание перед высшей администрацией, по отношению к рабочему считались допускаемыми всякие приемы принуждения и оскорбления, грубость в обращении, что являлось источником недоразумений между ними. Состав набирался в том виде, чтобы посредством их извлекать из рабочей силы возможно больший доход, при меньших денежных затратах.</vt:lpstr>
      <vt:lpstr>Прокопьевский разрез по рч. Бодайбо</vt:lpstr>
      <vt:lpstr>Состав рабочих перед 1912 г. изменился. Прежний тип «таежного» представителя сибирского бродячего люда сменился рядовым крестьянином – хлебопашцем, ищущим заработка для исправления своего домашнего хозяйства. Такой тип ссыльнопоселенцев на приисках использовался с 1871 г. и имел широкое распространение. В 1912 г. ссыльнопоселенцы имел право на временное жительство на приисках по особым правилам, и за ними наблюдала полиция. На приисках товарищества состояло из 40 служащих из ссыльнопоселенцев. Число политических ссыльных было: 6 работало служащими, 27-рабочими. Подавляющее большинство рабочих составляли крестьяне. В последние годы рабочие сами, в надежде на богатые заработки, добирались на прииски из разных ест России. Золотопромышленники получили возможность принимать более здоровых и сильных физически людей, они перестали дорожить рабочими. Рабочие проработав 2-3, редко 4 операции возвращались обратно  в места своих риписок, иногда с некоторую суммою заработанных денег, а чаще с расстроенным тяжелыми горными работами здоровьем. Только очень здоровые физически люди были в состоянии проработать на шахтах более 2-3 лет подряд. Постоянного населения в ленской тайге почти не существовало, если не считать г. Бодайбо с ничтожным количеством жителей (2300 мужчин и 1700 женщин)</vt:lpstr>
      <vt:lpstr>Отвозка песков из отвала на промывку</vt:lpstr>
      <vt:lpstr>«Хищники» носят породу из пропластка</vt:lpstr>
      <vt:lpstr>Промывка золота лотками</vt:lpstr>
      <vt:lpstr>Подъем породы из шурфа</vt:lpstr>
      <vt:lpstr>Артель Брылева</vt:lpstr>
      <vt:lpstr>Добыча песков из шурфа</vt:lpstr>
      <vt:lpstr>Работа по добыче золота</vt:lpstr>
      <vt:lpstr>Сплотки для подачи воды на промывку</vt:lpstr>
      <vt:lpstr>Прииск Светлый. Открытые работы</vt:lpstr>
      <vt:lpstr>Устройство для конного подъема породы из шахты</vt:lpstr>
      <vt:lpstr>Условия рабочего труда на приисках</vt:lpstr>
      <vt:lpstr>Рабочий день был установлен летом 11,5, а зимой – 11 ч в сутки, причем род и тяжесть работ не принимались во внимание. В мокрых забоях товарищество допускало 8-ми часовой рабочий день только по своему усмотрению. В число рабочих часов не входило время, которое рабочий тратил на приход и уход от шахты до казармы. При поступлении на работу рабочему выдавалась расчетная книжка установленного образца, в которую заносились суммы заработка и денежные выдачи. Договором определялось вознаграждение рабочих за так называемое подъемное золото, в размере не ниже 2 руб. за золотник. Несданное золото, как подъемное, отбиралось, или возбуждалось уголовное преследование. В договоре предусматривались принудительные работы для жен рабочих: выполнять обязанности кухарок, прислуг, поломоек. Жену и мать семейства, по усмотрению служащего, могли переводить с одного приискана другой и назначать прислугою, вопреки ее воле, нередко к холостому человеку.</vt:lpstr>
      <vt:lpstr>Расценка рабочего труда</vt:lpstr>
      <vt:lpstr>Жилища</vt:lpstr>
      <vt:lpstr>Доктор медицины Коренев, посетивший Ленские промыслы в 1910 г., дал такое описание жилищных условий рабочих: «Испорченный воздух в казармах сразу дает о себе знать всякому, кто только переступит их порог. У меня даже от недолгого пребывания в казармах начиналось головокружение и тошнота… Ночью я не мог там оставаться более 3-5 минут подряд и всякий раз от вони и духоты уходил с головною болью. Нужно быть уж очень непритязательным, чтобы жить в таких помещениях…». На неудовлетворительное положение жилищного вопроса было обращено внимание иркутского губернатора, посетившего летом 1911 г. прииска Витимского и Олекминского горных округов. «Жилищами рабочих, - писал губернатор в своем представлении на имя иркутского генерал-губернатора от 30 ноября1911 г., - я просто поражен. Общее состояние их не выдерживает критики. Помещения тесны. Плохо вентилируются, и недостаточно теплы… Требование обязательного постановления (§ 4) о кубическом содержании воздуха игнорируется, и рабочие размещены в таком количестве, что на одного человека приходится менее 1 куб. сажени воздуха…» На каждом прииске была устроена баня, причем она была открыта для пользования 1 раз в неделю, что являлось крайне недостаточным. Обычно мал размер банных помещений, при значительном количестве рабочих, удаленность от жилых казарм-все это затрудняло пользование баней. Предбанник устраивался с улицы, где размещались рабочие, что в зимнее время было опасно для здоровья. Электрические провода были не изолированы, и рабочие подвергались часто воздействию тока.</vt:lpstr>
      <vt:lpstr>Добиться от хозяина большого количества и улучшения качества пищевых продуктов было невозможно, поскольку влекло дополнительные расходы. Из-за недостаточного количества личного состава в амбарах, рабочим приходилось долго ожидать очереди. Обвесы были частым явлением. Были случаи взимания с рабочих цен выше утвержденных. Товарищество само стремилось продавать продукты по повышенным ценам, извлекая при этом прибыль, вопреки протесту местного горного надзора. Так, за операцию в 1910/11 г. чистая прибыль составила 278 362 руб., при годовом товарообороте 2 737 832 руб. или 10,2%. Рабочие должны были приобретать за повышенную цену товары первой необходимости, что отражалось на их бюджете.  Установленный порядок на Ленских приисках  ежедневной выписки продуктов первой необходимости из продовольственных кухонь представлял для рабочих значительные неудобства. Они были обусловлены теснотой помещений кухонь, вследствие чего в зимнее время рабочие, или их жены, вынуждены были стоять при сильных морозах в очереди на улице. Часто такие кухни имели неопрятный вид и были значительно удалены от казарм. Мясо, доставлявшееся из Якутской области и других мест, а также пригнанного на прииски скота, было неодинаковым по качеству. Несмотря однако на разницу в качестве мяса, цена на него были установлена единая. В эту цену шли и ноги, и голова, и потроха, то есть части туши менее питательные. Таким образом, за одну и ту же цену один рабочий получал мясо вполне удовлетворительное, а другой-такие части, которые не могли даже быть признаны годным в пищу. Дети рабочих молока не потребляли, это пагубно отражалось на здоровье грудных детей, если матери оказывались не в состоянии их кормить сами.</vt:lpstr>
      <vt:lpstr>Начало забастовки</vt:lpstr>
      <vt:lpstr>Забастовка возникла стихийно 29 февраля 1912 г. Поводом для забастовки послужила выдача жене рабочего Андреевского прииска Степаниде Завалиной недоброкачественного конского мяса. Еще 25 февраля она получила по книжке мужа из артельной кухни восемь фунтов мяса. Несмотря на заявление ее о том, что такое мясо плохого качества, артельный староста заявил ей, что такое мясо будет отпускаться до 29 июня. Разделив кусок на четыре части, Завалина 25,26 и 27 февраля варила из него суп. На четвертый день оставшийся кусок показался настолько необычного вида, что она предъявила его пришедшим обедать рабочим, которые признали «мясо» за конский половой орган. Это «мясо» носили для показа по казармам, вызвав гнев и возмущению рабочих. Приглашенный урядником в качестве эксперта рабочий татарин Рахимов подтвердил, что мясо действительно конское. Решение о забастовке было принято вечером 28 февраля, а утром 29 февраля рабочие не вышли на работу. Следует отметить, что рабочие Андреевского прииска, принадлежащего к числу приисков бывшей «Кº Промышленности», всего два года назад купленных «Ленским товариществом» сильнее других испытывали ухудшение изменившихся условий и особенно страдали от грубого обращения, которого они до того вовсе не знали.</vt:lpstr>
      <vt:lpstr>К ним явилось около 60 рабочих и предъявили целый ряд жалоб: на выдачу плохой провизии, грубое обращение служащих, неправильные подсчеты произведенной работы, недостаточную медицинскую помощь, а так же принудительную выдачу талонов. Они ходатайствовали  об удалении некоторых служащих, о закрытии винных лавок на время прекращения работ, о производстве расследования по поводу выдачи конины. Это последнее обстоятельство сильно волновало рабочих, которые жаловались на то, что их «опоганили». На вопрос Теппана, почему не было жалоб раньше, был дан ответ, что за жалобы администрация прииска рабочих увольняла. Рабочие Утесистого, Васильевского прииска присоединились к забастовке Андреевского.  В своем заявлении рабочие просили: 1. Об осмотре всего мяса, об уничтожении негодного к употреблению и о разделении его на три сорта. 2. Об отпуске припасов на равных условиях со служащими. 3. О правильном взвешивании припасов. 4. О расширении больниц и внимательном отношения доктора к больным. 5. О занесении рабочей платы в книжки при сдаче работы и о выдачи горнорабочим хозяйской платы в тех случаях, когда урок не выполнен в следствии свойства грунта. 6. О достаточном освещении шахтовых лестниц и исправности выкатов. 7. О вежливом обращении служащих с рабочими и об удалении трех лиц, отличающихся особой грубостью. 8. Об уплате заработка деньгами, а не талонами. 9. О допущении выборных от рабочих для наблюдения за отпуском продовольствия. 10. О выдаче заработной плате за время забастовки. 11. О том, чтобы ни выборные, ни они, рабочие, не были рассчитаны или преследуемы за забастовку.</vt:lpstr>
      <vt:lpstr>Жалобы</vt:lpstr>
      <vt:lpstr>Арестованные члены забастовочного комитета  Сидит справа П, Н, Боташев.</vt:lpstr>
      <vt:lpstr>2 апреля на совещании большевиков- членов Центрального забастовочного комитета, была обсуждена сложившаяся на приисках обстановка. Решили направить Баташева в Бодайбо организовать стачку железнодорожников, а Подзаходникова –в Воронцовский затон к рабочим-водникам. Было решено стачку продолжать. Телеграмма Тульчинского иркутскому губернатору от 2 апреля 1912 г.: «Сегодня работало механических 43, водяных канавах 110. Обходил совместно Трещенковым казармы Андреевского, Прокопьевского. Замечается постепенный внутренний разлад среди бастующих. Арестование некоторых, оказывающих вредное влияние, представляется желательным» Период переговоров с рабочими, обещаний, мелких уступок закончился. На передний план выступает теперь фигура Трещенкова. Выбор его был не случаен. В 1905 г., несмотря на небольшой чин, он «показал» себя во время расправы с сормовскими рабочими. В след за этим по его приказанию был расстрелян артиллерийским огнем вокзал Нижнего Новгорода, где укрывались рабочие-дружинники. Теперь ему предстояло доказать своим хозяевам, что они не зря израсходовали тысячи рублей на воинскую команду и его лично. В ночь с 3 на 4 апреля начались аресты. На Надеждинском прииске были арестованы Будевиц, Вязовой, Думпе, Журавлев-Иванов, Розенберг, Марциновский; на Васильевском – Герасименко, Соболев, Соломин; на Андреевском прииске – Мимоглядов. Арестованных увезли в Бодайбо. Жандармерии не удалось арестовать ведущих руководителей, подлинных вожаков Ленской забастовки. Баташев и Зелионко были арестованы позднее, после расстрела.</vt:lpstr>
      <vt:lpstr>Расстрел</vt:lpstr>
      <vt:lpstr>За час до расстрела</vt:lpstr>
      <vt:lpstr>На Феодосиевском прииске в 8  часу утра, около конторы управления, собрались рабочие численностью до 2000 тыс. человек, требуя освобождения выборных, выдачу расчета, прекращения работ на шахте № 46 вновь нанятыми рабочими. Урядник Тихонов донес об этом на Надежденский Трещенкову  и Преображенскому. На прииск приехал в санях Трещенков, Преображенский, штабс-капитан Санжаренко с воинской командой, судьи Хитун. По телефону Трещенков срочно вызвал из Бодайбо штабс-капитана Лепина с воинской командой на специальном поезде. К12 часам дня на прииск прибыл Тульчинский, который уговорил Трещенкова увести воинскую команду на Надежденский. Рабочие потребовали от Тульчинского немедленного освобождения арестованных, немедленного расчета, чтобы больше не было арестов. Тульчинский пообещал походатайствовать по данным вопросам, а рабочие до 9 утра 5 апреля пообещали ничего не предпринимать. По этой причине рабочие Феодосиевского прииска под пули не попали. Соединенная масса рабочих, численностью более 2000 человек, приближались к Александровскому прииску. На Александровском произошли выступления ораторов, где в основном звучало требование об освобождении арестованных, что надо идти на Надежденский, что стрелять в них не будут. Вследствие глубокого снега шедшие рабочие растянулись на значительное расстояние, часть людей шла по железной дороге. Урядник Каблуков с 9 стражниками поехал в обгон другой дорогой. Воинская команда в составе 110 нижних чинов была выведена на площадку перед Народным домом, куда прибыли заместитель прокурора Преображенский и мировой судья Хитун. Команда была построена частью поперек дороги, частью вдоль дороги и наискосок вдоль железной дороги фронтом к Александровскому прииску. После построения Трещенков, Тульчинский, Преображенский, Хитун, Лепин, Санжаренко жандармский унтер-офицер Филиных стали на правом фланге команды у железнодорожного переезда. В это время показалась передовая часть шедших рабочих.</vt:lpstr>
      <vt:lpstr>Ротмистр Н. В. Трещенков, палач ленских рабочих</vt:lpstr>
      <vt:lpstr>Надежденский. Место расстрела/за мостом</vt:lpstr>
      <vt:lpstr>Трактовая дорога, по которой двигались рабочие, пролегала между штабелями леса слева и изгородью справа, образуя пространство не более 5 саженей. Затем эта дорога, не доходя 75 саженей до воинской команды, миновав линию штабелей, выходила на свободную площадь, длиною около 20 саженей, , расположенную перед деревянным мостом через речку Нижний Аканак. От команды до ближайших рабочих оставалось 55 саженей. Трещенков стал кричать, махая папахой: «Разойдитесь, стрелять буду!», и послал вперед стражника Китова с тем же предупреждением, что будут стрелять. Толпа приостановилась. Окружной инженер Тульчинский беглым шагом направился к рабочим. В последующих показаниях Тульчинский заявил, что он пошел к рабочим потому, что побоялся, что рабочие стражника не послушают свернуть на нижнюю дорогу, в сторону Феодосиевского. Оказавшись в окружении рабочих, Тульчинский просил не ходить дальше. Один рабочий подал заявление, которое он бегло прочитал, и снова стал уговаривать рабочих не идти дальше. Масса рабочих напирала, не слыша криков Трещенкова, желая знать, что делается впереди. Ротмистр Трещенков приказал штабс-капитану Лепину: «Остановить толпу, передаю власть вам». Это означало остановить рабочих оружием. Рабочие находились в 150 шагах от команды. Лепин приказал сигналисту Овечкину играть на «трубе» слушайте всех», а затем «к стрельбе», предупредив, чтобы целились по ногам в переднюю часть. После первого залпа рабочие легли на землю. Тульчинский, стоя на коленях, махал платком и кричал, чтобы не стреляли. Через минуту рабочие начали подниматься, и тогда снова прозвучала команда «пли», и солдаты открыли стрельбу пачками непрерывно. Передние ряды снова стали ложиться, а задние продолжали напирать, и наконец, стали разбегаться, ползли к штабелям леса. Стражник был ранен в ногу.</vt:lpstr>
      <vt:lpstr>Тогда Лепин приказал взять ружье к ноге и передал ротмистру, что толпа теперь не опасна. Ротмистр прокричал рабочим разойтись по казармам, иначе он не даст команду не убирать раненых, и люди стали расходиться. Тульчинский побрел в посетительскую и потом перебрался в Народный дом под охрану солдат, боясь мести рабочих. Расстрел произошел между 4 и 5 часами вечера 4(17) апреля1912 г. Был вызван врач и фельдшер, раненых начали развозить по больницам, а убитых к моргу Липаевской больницы. Команда оставалась на месте, пока не был увезен последний раненый. В то время как команда стреляла по рабочим, один стражник обернулся в сторону Феодосиевского и увидел большую толпу рабочих в шагах 1200-1500 и выстрелил. Санжаренко запретил ему стрелять. Как выяснилось потом, он ранил одного рабочего.Обходя трупы убитых, Трещенков цинично бросил: «Мало я вас подлецов здесь положил» Фраза эта обличала зверскую дикость и палаческое нутро полиции и самодержания в целом. Сестра рабочего Андреева работала прислугой у Теппана. У нее было намерение угостить Теппана и Трещенкова ядом, но сделать этого не удалось. Трещенков сам считал, что 205 человек убил и 230 ранил. Он знал толк в сокрытии действительной цифры жертв расстрела. Набанкете усмирители сочинили басню о нападении вооруженного скопища на войско.  Трещенков отправил 5 апреля 1912 г. телеграмму в Киренск военному начальнику.</vt:lpstr>
      <vt:lpstr>Убитые, свезенные к моргу Липаевской больницы</vt:lpstr>
      <vt:lpstr>Раненые в Липаевской больнице</vt:lpstr>
      <vt:lpstr>После расстрела</vt:lpstr>
      <vt:lpstr>Телеграмма о Ленском расстреле, посланная М. Лебедевым 5 апреля 1912 г.</vt:lpstr>
      <vt:lpstr>Булатов Д. В. –нач. почтово-телеграфной конторы, передавший телеграмму</vt:lpstr>
      <vt:lpstr>Презентация PowerPoint</vt:lpstr>
      <vt:lpstr>Молебен на месте расстрела по случаю приезда сенатора Манухина</vt:lpstr>
      <vt:lpstr>Рабочие на могилах расстрелянных/Прокопьевское кладбище, где произведено захоронение жертв расстрела</vt:lpstr>
      <vt:lpstr>Панихида на могилах перед отъездом на родину</vt:lpstr>
      <vt:lpstr>Перед погрузкой на баржи рабочих, вдов и детей/Погрузка отъезжающих на железнодорожные вагоны</vt:lpstr>
      <vt:lpstr>Достойно внимание то обстоятельство, что правление «Ленского товарищества», первоначально выставлявшее политический характер забастовки, впоследствии отступило от этого мнения. Оценивая значения совокупности вышеприведенных сведений, член Государственного Совета Манухин пришел к заключению, что возникшее первоначально предположение о политическом характере забастовки на Ленских приисках и противогосударственности ее значения, в конечном выводе не только не могло быть доказано, но оказалось опровергнутым рядом причин, установленных расследованием. Политический характер забастовка приняла уже после расстрела, так как появилось требование «наказать виновников расстрела»</vt:lpstr>
      <vt:lpstr>Открытие первого памятника на месте расстрела</vt:lpstr>
      <vt:lpstr>Митинг на месте захоронения жертв расстрела 1912 г.</vt:lpstr>
      <vt:lpstr>Вид памятника 1933 г. /Памятник на месте захоронения до нагробия</vt:lpstr>
      <vt:lpstr>Надгробие на месте захоронения 1967 г. /Строительство нового памятника </vt:lpstr>
      <vt:lpstr>Памятник на месте расстрела/Барельеф на памятнике</vt:lpstr>
      <vt:lpstr>Руководители района перед возложением венков к памятнику</vt:lpstr>
      <vt:lpstr>Презентация PowerPoint</vt:lpstr>
    </vt:vector>
  </TitlesOfParts>
  <Company>SPecialiST RePack</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Ленский расстрел </dc:title>
  <dc:creator>Архив</dc:creator>
  <cp:lastModifiedBy>Архив</cp:lastModifiedBy>
  <cp:revision>123</cp:revision>
  <dcterms:created xsi:type="dcterms:W3CDTF">2022-03-31T01:47:40Z</dcterms:created>
  <dcterms:modified xsi:type="dcterms:W3CDTF">2022-04-08T02:36:18Z</dcterms:modified>
</cp:coreProperties>
</file>