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258" r:id="rId4"/>
    <p:sldId id="259" r:id="rId5"/>
    <p:sldId id="260" r:id="rId6"/>
    <p:sldId id="261" r:id="rId7"/>
    <p:sldId id="269" r:id="rId8"/>
    <p:sldId id="263" r:id="rId9"/>
    <p:sldId id="264" r:id="rId10"/>
    <p:sldId id="265" r:id="rId11"/>
    <p:sldId id="266" r:id="rId12"/>
    <p:sldId id="267" r:id="rId13"/>
    <p:sldId id="262" r:id="rId14"/>
    <p:sldId id="271" r:id="rId15"/>
    <p:sldId id="268" r:id="rId16"/>
    <p:sldId id="272" r:id="rId17"/>
    <p:sldId id="270" r:id="rId18"/>
    <p:sldId id="273" r:id="rId19"/>
    <p:sldId id="274" r:id="rId20"/>
    <p:sldId id="275"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6" r:id="rId41"/>
    <p:sldId id="295" r:id="rId42"/>
    <p:sldId id="297" r:id="rId43"/>
    <p:sldId id="298" r:id="rId44"/>
    <p:sldId id="299" r:id="rId45"/>
    <p:sldId id="300" r:id="rId46"/>
    <p:sldId id="301" r:id="rId47"/>
    <p:sldId id="303" r:id="rId48"/>
    <p:sldId id="302" r:id="rId4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5701" autoAdjust="0"/>
  </p:normalViewPr>
  <p:slideViewPr>
    <p:cSldViewPr>
      <p:cViewPr varScale="1">
        <p:scale>
          <a:sx n="70" d="100"/>
          <a:sy n="70" d="100"/>
        </p:scale>
        <p:origin x="-13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E0295E-8F16-490E-8790-1860C7570F2E}" type="datetimeFigureOut">
              <a:rPr lang="ru-RU" smtClean="0"/>
              <a:pPr/>
              <a:t>09.04.2019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2CCA00-3294-455C-86EF-0C90A724BF0E}" type="slidenum">
              <a:rPr lang="ru-RU" smtClean="0"/>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F456E-735E-4073-A3C4-7FFDD7125753}" type="datetimeFigureOut">
              <a:rPr lang="ru-RU" smtClean="0"/>
              <a:pPr/>
              <a:t>09.04.2019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70ABD-8E79-4DB9-B22B-E0AAD57BC61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170ABD-8E79-4DB9-B22B-E0AAD57BC613}" type="slidenum">
              <a:rPr lang="ru-RU" smtClean="0"/>
              <a:pPr/>
              <a:t>42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65C1C2D-EBF0-4053-9C10-72CEBDE656EF}" type="datetimeFigureOut">
              <a:rPr lang="ru-RU" smtClean="0"/>
              <a:pPr/>
              <a:t>09.04.2019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E4E1BE6-DF88-453E-97FB-F3F6F6EC4DE4}" type="slidenum">
              <a:rPr lang="ru-RU" smtClean="0"/>
              <a:pPr/>
              <a:t>‹#›</a:t>
            </a:fld>
            <a:endParaRPr lang="ru-RU"/>
          </a:p>
        </p:txBody>
      </p:sp>
    </p:spTree>
  </p:cSld>
  <p:clrMapOvr>
    <a:masterClrMapping/>
  </p:clrMapOvr>
  <p:transition spd="med">
    <p:plu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C1C2D-EBF0-4053-9C10-72CEBDE656EF}" type="datetimeFigureOut">
              <a:rPr lang="ru-RU" smtClean="0"/>
              <a:pPr/>
              <a:t>09.04.2019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E1BE6-DF88-453E-97FB-F3F6F6EC4DE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lus/>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43240" y="571480"/>
            <a:ext cx="6143668" cy="3046988"/>
          </a:xfrm>
          <a:prstGeom prst="rect">
            <a:avLst/>
          </a:prstGeom>
          <a:noFill/>
        </p:spPr>
        <p:txBody>
          <a:bodyPr wrap="square" rtlCol="0">
            <a:spAutoFit/>
          </a:bodyPr>
          <a:lstStyle/>
          <a:p>
            <a:pPr algn="ctr"/>
            <a:r>
              <a:rPr lang="ru-RU" sz="4800" spc="300" dirty="0" smtClean="0">
                <a:effectLst>
                  <a:outerShdw blurRad="38100" dist="38100" dir="2700000" algn="tl">
                    <a:srgbClr val="000000">
                      <a:alpha val="43137"/>
                    </a:srgbClr>
                  </a:outerShdw>
                </a:effectLst>
                <a:latin typeface="Monotype Corsiva" pitchFamily="66" charset="0"/>
              </a:rPr>
              <a:t>История </a:t>
            </a:r>
          </a:p>
          <a:p>
            <a:pPr algn="ctr"/>
            <a:r>
              <a:rPr lang="ru-RU" sz="4800" spc="300" dirty="0" smtClean="0">
                <a:effectLst>
                  <a:outerShdw blurRad="38100" dist="38100" dir="2700000" algn="tl">
                    <a:srgbClr val="000000">
                      <a:alpha val="43137"/>
                    </a:srgbClr>
                  </a:outerShdw>
                </a:effectLst>
                <a:latin typeface="Monotype Corsiva" pitchFamily="66" charset="0"/>
              </a:rPr>
              <a:t>создания памятника воинам–бодайбинцам  </a:t>
            </a:r>
          </a:p>
          <a:p>
            <a:pPr algn="ctr"/>
            <a:r>
              <a:rPr lang="ru-RU" sz="4800" spc="300" dirty="0" smtClean="0">
                <a:effectLst>
                  <a:outerShdw blurRad="38100" dist="38100" dir="2700000" algn="tl">
                    <a:srgbClr val="000000">
                      <a:alpha val="43137"/>
                    </a:srgbClr>
                  </a:outerShdw>
                </a:effectLst>
                <a:latin typeface="Monotype Corsiva" pitchFamily="66" charset="0"/>
              </a:rPr>
              <a:t>в г. Бодайбо</a:t>
            </a:r>
            <a:endParaRPr lang="ru-RU" sz="4800" spc="300" dirty="0">
              <a:effectLst>
                <a:outerShdw blurRad="38100" dist="38100" dir="2700000" algn="tl">
                  <a:srgbClr val="000000">
                    <a:alpha val="43137"/>
                  </a:srgbClr>
                </a:outerShdw>
              </a:effectLst>
              <a:latin typeface="Monotype Corsiva" pitchFamily="66" charset="0"/>
            </a:endParaRPr>
          </a:p>
        </p:txBody>
      </p:sp>
      <p:sp>
        <p:nvSpPr>
          <p:cNvPr id="5" name="TextBox 4"/>
          <p:cNvSpPr txBox="1"/>
          <p:nvPr/>
        </p:nvSpPr>
        <p:spPr>
          <a:xfrm>
            <a:off x="1071538" y="6357958"/>
            <a:ext cx="8072462" cy="338554"/>
          </a:xfrm>
          <a:prstGeom prst="rect">
            <a:avLst/>
          </a:prstGeom>
          <a:noFill/>
        </p:spPr>
        <p:txBody>
          <a:bodyPr wrap="square" rtlCol="0">
            <a:spAutoFit/>
          </a:bodyPr>
          <a:lstStyle/>
          <a:p>
            <a:pPr algn="r"/>
            <a:r>
              <a:rPr lang="ru-RU" sz="1600" b="1" spc="300" dirty="0" smtClean="0">
                <a:effectLst>
                  <a:outerShdw blurRad="38100" dist="38100" dir="2700000" algn="tl">
                    <a:srgbClr val="000000">
                      <a:alpha val="43137"/>
                    </a:srgbClr>
                  </a:outerShdw>
                </a:effectLst>
                <a:latin typeface="Monotype Corsiva" pitchFamily="66" charset="0"/>
              </a:rPr>
              <a:t>(по документам архивных фондов МКУ «Архив г. Бодайбо и района»)</a:t>
            </a:r>
            <a:endParaRPr lang="ru-RU" sz="1600" b="1" spc="300" dirty="0">
              <a:effectLst>
                <a:outerShdw blurRad="38100" dist="38100" dir="2700000" algn="tl">
                  <a:srgbClr val="000000">
                    <a:alpha val="43137"/>
                  </a:srgbClr>
                </a:outerShdw>
              </a:effectLst>
              <a:latin typeface="Monotype Corsiva" pitchFamily="66" charset="0"/>
            </a:endParaRPr>
          </a:p>
        </p:txBody>
      </p:sp>
      <p:pic>
        <p:nvPicPr>
          <p:cNvPr id="1027" name="Picture 3" descr="C:\Documents and Settings\Администратор\Рабочий стол\ВОВ\objmainthumb_IMAG0373.jpg"/>
          <p:cNvPicPr>
            <a:picLocks noChangeAspect="1" noChangeArrowheads="1"/>
          </p:cNvPicPr>
          <p:nvPr/>
        </p:nvPicPr>
        <p:blipFill>
          <a:blip r:embed="rId3" cstate="print"/>
          <a:srcRect l="4882" r="7217" b="5005"/>
          <a:stretch>
            <a:fillRect/>
          </a:stretch>
        </p:blipFill>
        <p:spPr bwMode="auto">
          <a:xfrm>
            <a:off x="0" y="1000108"/>
            <a:ext cx="3286116" cy="2008207"/>
          </a:xfrm>
          <a:prstGeom prst="rect">
            <a:avLst/>
          </a:prstGeom>
          <a:noFill/>
        </p:spPr>
      </p:pic>
      <p:pic>
        <p:nvPicPr>
          <p:cNvPr id="1028" name="Picture 4" descr="C:\Documents and Settings\Администратор\Рабочий стол\ВОВ\88769_1000.jpg"/>
          <p:cNvPicPr>
            <a:picLocks noChangeAspect="1" noChangeArrowheads="1"/>
          </p:cNvPicPr>
          <p:nvPr/>
        </p:nvPicPr>
        <p:blipFill>
          <a:blip r:embed="rId4" cstate="print"/>
          <a:srcRect/>
          <a:stretch>
            <a:fillRect/>
          </a:stretch>
        </p:blipFill>
        <p:spPr bwMode="auto">
          <a:xfrm>
            <a:off x="0" y="3357562"/>
            <a:ext cx="3286116" cy="2000264"/>
          </a:xfrm>
          <a:prstGeom prst="rect">
            <a:avLst/>
          </a:prstGeom>
          <a:noFill/>
        </p:spPr>
      </p:pic>
      <p:sp>
        <p:nvSpPr>
          <p:cNvPr id="6" name="Прямоугольник 5"/>
          <p:cNvSpPr/>
          <p:nvPr/>
        </p:nvSpPr>
        <p:spPr>
          <a:xfrm>
            <a:off x="3286116" y="3714752"/>
            <a:ext cx="5857884" cy="1015663"/>
          </a:xfrm>
          <a:prstGeom prst="rect">
            <a:avLst/>
          </a:prstGeom>
        </p:spPr>
        <p:txBody>
          <a:bodyPr wrap="square">
            <a:spAutoFit/>
          </a:bodyPr>
          <a:lstStyle/>
          <a:p>
            <a:pPr algn="r"/>
            <a:r>
              <a:rPr lang="ru-RU" sz="2000" dirty="0" smtClean="0">
                <a:effectLst>
                  <a:outerShdw blurRad="38100" dist="38100" dir="2700000" algn="tl">
                    <a:srgbClr val="000000">
                      <a:alpha val="43137"/>
                    </a:srgbClr>
                  </a:outerShdw>
                </a:effectLst>
                <a:latin typeface="Monotype Corsiva" pitchFamily="66" charset="0"/>
              </a:rPr>
              <a:t>«</a:t>
            </a:r>
            <a:r>
              <a:rPr lang="ru-RU" sz="2000" b="1" dirty="0" smtClean="0">
                <a:effectLst>
                  <a:outerShdw blurRad="38100" dist="38100" dir="2700000" algn="tl">
                    <a:srgbClr val="000000">
                      <a:alpha val="43137"/>
                    </a:srgbClr>
                  </a:outerShdw>
                </a:effectLst>
                <a:latin typeface="Monotype Corsiva" pitchFamily="66" charset="0"/>
              </a:rPr>
              <a:t>Час мужества пробил на наших часах. </a:t>
            </a:r>
          </a:p>
          <a:p>
            <a:pPr algn="r"/>
            <a:r>
              <a:rPr lang="ru-RU" sz="2000" b="1" dirty="0" smtClean="0">
                <a:effectLst>
                  <a:outerShdw blurRad="38100" dist="38100" dir="2700000" algn="tl">
                    <a:srgbClr val="000000">
                      <a:alpha val="43137"/>
                    </a:srgbClr>
                  </a:outerShdw>
                </a:effectLst>
                <a:latin typeface="Monotype Corsiva" pitchFamily="66" charset="0"/>
              </a:rPr>
              <a:t>И мужество нас не покинет»    </a:t>
            </a:r>
          </a:p>
          <a:p>
            <a:pPr algn="r"/>
            <a:r>
              <a:rPr lang="ru-RU" sz="2000" b="1" dirty="0" smtClean="0">
                <a:effectLst>
                  <a:outerShdw blurRad="38100" dist="38100" dir="2700000" algn="tl">
                    <a:srgbClr val="000000">
                      <a:alpha val="43137"/>
                    </a:srgbClr>
                  </a:outerShdw>
                </a:effectLst>
                <a:latin typeface="Monotype Corsiva" pitchFamily="66" charset="0"/>
              </a:rPr>
              <a:t>А. А. Ахматова</a:t>
            </a:r>
            <a:endParaRPr lang="ru-RU" sz="2000" b="1"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14282" y="0"/>
            <a:ext cx="8643998" cy="2215991"/>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Решением </a:t>
            </a:r>
            <a:r>
              <a:rPr lang="ru-RU" sz="2000" spc="300" dirty="0">
                <a:effectLst>
                  <a:outerShdw blurRad="38100" dist="38100" dir="2700000" algn="tl">
                    <a:srgbClr val="000000">
                      <a:alpha val="43137"/>
                    </a:srgbClr>
                  </a:outerShdw>
                </a:effectLst>
                <a:latin typeface="Monotype Corsiva" pitchFamily="66" charset="0"/>
              </a:rPr>
              <a:t>№ 280 от 12 октября 1967 года Исполкома Бодайбинского городского Совета депутатов трудящихся утвержден третий вариант. Предполагалось на месте произвести закладку мемориальной плиты. Решение подписал председатель Исполкома Горсовета депутатов трудящихся Злодеев Н. М.</a:t>
            </a:r>
          </a:p>
          <a:p>
            <a:endParaRPr lang="ru-RU" dirty="0"/>
          </a:p>
        </p:txBody>
      </p:sp>
      <p:pic>
        <p:nvPicPr>
          <p:cNvPr id="22530" name="Picture 2" descr="C:\Documents and Settings\Администратор\Рабочий стол\ВОВ\1 - 0036.jpg"/>
          <p:cNvPicPr>
            <a:picLocks noChangeAspect="1" noChangeArrowheads="1"/>
          </p:cNvPicPr>
          <p:nvPr/>
        </p:nvPicPr>
        <p:blipFill>
          <a:blip r:embed="rId3" cstate="print"/>
          <a:srcRect t="3813" b="40269"/>
          <a:stretch>
            <a:fillRect/>
          </a:stretch>
        </p:blipFill>
        <p:spPr bwMode="auto">
          <a:xfrm>
            <a:off x="1428728" y="2143116"/>
            <a:ext cx="6072230" cy="4521699"/>
          </a:xfrm>
          <a:prstGeom prst="rect">
            <a:avLst/>
          </a:prstGeom>
          <a:noFill/>
        </p:spPr>
      </p:pic>
    </p:spTree>
  </p:cSld>
  <p:clrMapOvr>
    <a:masterClrMapping/>
  </p:clrMapOvr>
  <p:transition spd="med">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57224" y="428604"/>
            <a:ext cx="7643834" cy="3139321"/>
          </a:xfrm>
          <a:prstGeom prst="rect">
            <a:avLst/>
          </a:prstGeom>
          <a:noFill/>
        </p:spPr>
        <p:txBody>
          <a:bodyPr wrap="square" rtlCol="0">
            <a:spAutoFit/>
          </a:bodyPr>
          <a:lstStyle/>
          <a:p>
            <a:pPr algn="just"/>
            <a:r>
              <a:rPr lang="ru-RU" b="1" spc="300" dirty="0">
                <a:effectLst>
                  <a:outerShdw blurRad="38100" dist="38100" dir="2700000" algn="tl">
                    <a:srgbClr val="000000">
                      <a:alpha val="43137"/>
                    </a:srgbClr>
                  </a:outerShdw>
                </a:effectLst>
                <a:latin typeface="Monotype Corsiva" pitchFamily="66" charset="0"/>
              </a:rPr>
              <a:t>Решением № 122 от 16 мая 1968 года Исполкома Бодайбинского городского Совета депутатов трудящихся решение № 280 от 12 октября 1967 года было отменено. </a:t>
            </a:r>
            <a:r>
              <a:rPr lang="ru-RU" spc="300" dirty="0">
                <a:effectLst>
                  <a:outerShdw blurRad="38100" dist="38100" dir="2700000" algn="tl">
                    <a:srgbClr val="000000">
                      <a:alpha val="43137"/>
                    </a:srgbClr>
                  </a:outerShdw>
                </a:effectLst>
                <a:latin typeface="Monotype Corsiva" pitchFamily="66" charset="0"/>
              </a:rPr>
              <a:t>Исполком Бодайбинского городского Совета депутатов трудящихся решает отвести место для строительства памятника войнам–бодайбинцам, погибшим в ВОВ Сосновую горку по улице Урицкого. На месте строительства произвести закладку мемориальной плиты 1 июня 1968 года. Решение подписано председателем Исполкома Горсовета депутатов трудящихся </a:t>
            </a:r>
            <a:r>
              <a:rPr lang="ru-RU" spc="300" dirty="0" err="1">
                <a:effectLst>
                  <a:outerShdw blurRad="38100" dist="38100" dir="2700000" algn="tl">
                    <a:srgbClr val="000000">
                      <a:alpha val="43137"/>
                    </a:srgbClr>
                  </a:outerShdw>
                </a:effectLst>
                <a:latin typeface="Monotype Corsiva" pitchFamily="66" charset="0"/>
              </a:rPr>
              <a:t>Злодеевым</a:t>
            </a:r>
            <a:r>
              <a:rPr lang="ru-RU" spc="300" dirty="0">
                <a:effectLst>
                  <a:outerShdw blurRad="38100" dist="38100" dir="2700000" algn="tl">
                    <a:srgbClr val="000000">
                      <a:alpha val="43137"/>
                    </a:srgbClr>
                  </a:outerShdw>
                </a:effectLst>
                <a:latin typeface="Monotype Corsiva" pitchFamily="66" charset="0"/>
              </a:rPr>
              <a:t> Н. М.</a:t>
            </a:r>
          </a:p>
          <a:p>
            <a:pPr algn="just"/>
            <a:endParaRPr lang="ru-RU" spc="300" dirty="0">
              <a:effectLst>
                <a:outerShdw blurRad="38100" dist="38100" dir="2700000" algn="tl">
                  <a:srgbClr val="000000">
                    <a:alpha val="43137"/>
                  </a:srgbClr>
                </a:outerShdw>
              </a:effectLst>
              <a:latin typeface="Monotype Corsiva" pitchFamily="66" charset="0"/>
            </a:endParaRPr>
          </a:p>
        </p:txBody>
      </p:sp>
      <p:pic>
        <p:nvPicPr>
          <p:cNvPr id="23554" name="Picture 2" descr="C:\Documents and Settings\Администратор\Рабочий стол\ВОВ\1 - 0037.jpg"/>
          <p:cNvPicPr>
            <a:picLocks noChangeAspect="1" noChangeArrowheads="1"/>
          </p:cNvPicPr>
          <p:nvPr/>
        </p:nvPicPr>
        <p:blipFill>
          <a:blip r:embed="rId3" cstate="print"/>
          <a:srcRect l="8729" b="39539"/>
          <a:stretch>
            <a:fillRect/>
          </a:stretch>
        </p:blipFill>
        <p:spPr bwMode="auto">
          <a:xfrm>
            <a:off x="1928794" y="3357538"/>
            <a:ext cx="4786346" cy="3500462"/>
          </a:xfrm>
          <a:prstGeom prst="rect">
            <a:avLst/>
          </a:prstGeom>
          <a:noFill/>
        </p:spPr>
      </p:pic>
    </p:spTree>
  </p:cSld>
  <p:clrMapOvr>
    <a:masterClrMapping/>
  </p:clrMapOvr>
  <p:transition spd="med">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14282" y="214291"/>
            <a:ext cx="8643998" cy="6494085"/>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Районное отделение добровольного общества охраны памятников истории и культуры через газету «Ленский шахтер» 1 ноября 1968 г.: «Общественность города и поселков, ветераны Отечественной войны призывают увековечить память погибших воинов–</a:t>
            </a:r>
            <a:r>
              <a:rPr lang="ru-RU" sz="2800" spc="300" dirty="0" err="1" smtClean="0">
                <a:effectLst>
                  <a:outerShdw blurRad="38100" dist="38100" dir="2700000" algn="tl">
                    <a:srgbClr val="000000">
                      <a:alpha val="43137"/>
                    </a:srgbClr>
                  </a:outerShdw>
                </a:effectLst>
                <a:latin typeface="Monotype Corsiva" pitchFamily="66" charset="0"/>
              </a:rPr>
              <a:t>бодайбинцев</a:t>
            </a:r>
            <a:r>
              <a:rPr lang="ru-RU" sz="2800" spc="300" dirty="0" smtClean="0">
                <a:effectLst>
                  <a:outerShdw blurRad="38100" dist="38100" dir="2700000" algn="tl">
                    <a:srgbClr val="000000">
                      <a:alpha val="43137"/>
                    </a:srgbClr>
                  </a:outerShdw>
                </a:effectLst>
                <a:latin typeface="Monotype Corsiva" pitchFamily="66" charset="0"/>
              </a:rPr>
              <a:t>, построить памятник общественными силами, народной стройкой. Учитывая важность создания памятника, который будет символом верности Отечеству, мы глубоко убеждены, что трудящиеся всего района примут активное участие в сборе средств на строительство памятника воинам–бодайбинцам, погибшим в ВОВ.</a:t>
            </a:r>
          </a:p>
          <a:p>
            <a:pPr algn="just"/>
            <a:endParaRPr lang="ru-RU" sz="24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9459" name="Picture 3" descr="C:\Documents and Settings\Администратор\Рабочий стол\ВОВ\1 - 0032.jpg"/>
          <p:cNvPicPr>
            <a:picLocks noChangeAspect="1" noChangeArrowheads="1"/>
          </p:cNvPicPr>
          <p:nvPr/>
        </p:nvPicPr>
        <p:blipFill>
          <a:blip r:embed="rId3" cstate="print"/>
          <a:srcRect l="1769" t="26287" b="23643"/>
          <a:stretch>
            <a:fillRect/>
          </a:stretch>
        </p:blipFill>
        <p:spPr bwMode="auto">
          <a:xfrm>
            <a:off x="4143373" y="285728"/>
            <a:ext cx="4786346" cy="392909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72000" y="4429132"/>
            <a:ext cx="4000528" cy="2031325"/>
          </a:xfrm>
          <a:prstGeom prst="rect">
            <a:avLst/>
          </a:prstGeom>
          <a:noFill/>
        </p:spPr>
        <p:txBody>
          <a:bodyPr wrap="square" rtlCol="0">
            <a:spAutoFit/>
          </a:bodyPr>
          <a:lstStyle/>
          <a:p>
            <a:pPr algn="ctr"/>
            <a:r>
              <a:rPr lang="ru-RU" dirty="0" smtClean="0">
                <a:effectLst>
                  <a:outerShdw blurRad="38100" dist="38100" dir="2700000" algn="tl">
                    <a:srgbClr val="000000">
                      <a:alpha val="43137"/>
                    </a:srgbClr>
                  </a:outerShdw>
                </a:effectLst>
                <a:latin typeface="Century" pitchFamily="18" charset="0"/>
              </a:rPr>
              <a:t>Просьба оказать содействие в сборе средств на строительство памятника Бодайбинского городского отдела культуры к руководителям предприятий и организаций, комитетам профсоюза </a:t>
            </a:r>
            <a:endParaRPr lang="ru-RU" dirty="0">
              <a:effectLst>
                <a:outerShdw blurRad="38100" dist="38100" dir="2700000" algn="tl">
                  <a:srgbClr val="000000">
                    <a:alpha val="43137"/>
                  </a:srgbClr>
                </a:outerShdw>
              </a:effectLst>
              <a:latin typeface="Century" pitchFamily="18" charset="0"/>
            </a:endParaRPr>
          </a:p>
        </p:txBody>
      </p:sp>
      <p:pic>
        <p:nvPicPr>
          <p:cNvPr id="6" name="Picture 3" descr="C:\Documents and Settings\Администратор\Рабочий стол\ВОВ\1 - 0039.jpg"/>
          <p:cNvPicPr>
            <a:picLocks noChangeAspect="1" noChangeArrowheads="1"/>
          </p:cNvPicPr>
          <p:nvPr/>
        </p:nvPicPr>
        <p:blipFill>
          <a:blip r:embed="rId4" cstate="print"/>
          <a:srcRect l="732" t="74438" r="65721"/>
          <a:stretch>
            <a:fillRect/>
          </a:stretch>
        </p:blipFill>
        <p:spPr bwMode="auto">
          <a:xfrm>
            <a:off x="214282" y="285728"/>
            <a:ext cx="3714776" cy="397372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00034" y="4429132"/>
            <a:ext cx="3143272" cy="2031325"/>
          </a:xfrm>
          <a:prstGeom prst="rect">
            <a:avLst/>
          </a:prstGeom>
          <a:noFill/>
        </p:spPr>
        <p:txBody>
          <a:bodyPr wrap="square" rtlCol="0">
            <a:spAutoFit/>
          </a:bodyPr>
          <a:lstStyle/>
          <a:p>
            <a:pPr algn="ctr"/>
            <a:r>
              <a:rPr lang="ru-RU" dirty="0" smtClean="0">
                <a:effectLst>
                  <a:outerShdw blurRad="38100" dist="38100" dir="2700000" algn="tl">
                    <a:srgbClr val="000000">
                      <a:alpha val="43137"/>
                    </a:srgbClr>
                  </a:outerShdw>
                </a:effectLst>
                <a:latin typeface="Century" pitchFamily="18" charset="0"/>
              </a:rPr>
              <a:t>Обращение в газете «Ленский шахтер» к общественности с призывом построить памятник общественными силами</a:t>
            </a:r>
          </a:p>
          <a:p>
            <a:pPr algn="ctr"/>
            <a:r>
              <a:rPr lang="ru-RU" dirty="0" smtClean="0">
                <a:effectLst>
                  <a:outerShdw blurRad="38100" dist="38100" dir="2700000" algn="tl">
                    <a:srgbClr val="000000">
                      <a:alpha val="43137"/>
                    </a:srgbClr>
                  </a:outerShdw>
                </a:effectLst>
                <a:latin typeface="Century" pitchFamily="18" charset="0"/>
              </a:rPr>
              <a:t>(№ 217 от 1 ноября 1968 г.)</a:t>
            </a:r>
            <a:endParaRPr lang="ru-RU"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578" name="Picture 2" descr="C:\Documents and Settings\Администратор\Рабочий стол\ВОВ\1 - 0038.jpg"/>
          <p:cNvPicPr>
            <a:picLocks noChangeAspect="1" noChangeArrowheads="1"/>
          </p:cNvPicPr>
          <p:nvPr/>
        </p:nvPicPr>
        <p:blipFill>
          <a:blip r:embed="rId3" cstate="print"/>
          <a:srcRect l="9454" t="4677" r="735" b="45880"/>
          <a:stretch>
            <a:fillRect/>
          </a:stretch>
        </p:blipFill>
        <p:spPr bwMode="auto">
          <a:xfrm>
            <a:off x="214282" y="2786058"/>
            <a:ext cx="4952391" cy="385765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214942" y="4786322"/>
            <a:ext cx="3000396" cy="1815882"/>
          </a:xfrm>
          <a:prstGeom prst="rect">
            <a:avLst/>
          </a:prstGeom>
          <a:noFill/>
        </p:spPr>
        <p:txBody>
          <a:bodyPr wrap="square" rtlCol="0">
            <a:spAutoFit/>
          </a:bodyPr>
          <a:lstStyle/>
          <a:p>
            <a:r>
              <a:rPr lang="ru-RU" sz="1600" dirty="0" smtClean="0">
                <a:effectLst>
                  <a:outerShdw blurRad="38100" dist="38100" dir="2700000" algn="tl">
                    <a:srgbClr val="000000">
                      <a:alpha val="43137"/>
                    </a:srgbClr>
                  </a:outerShdw>
                </a:effectLst>
                <a:latin typeface="Century" pitchFamily="18" charset="0"/>
              </a:rPr>
              <a:t>Распоряжение по Исполкому Городского Совета депутатов трудящихся о выделение дополнительных средств на строительство памятника от 11 ноября 1968 г.</a:t>
            </a:r>
            <a:endParaRPr lang="ru-RU" sz="1600" dirty="0">
              <a:effectLst>
                <a:outerShdw blurRad="38100" dist="38100" dir="2700000" algn="tl">
                  <a:srgbClr val="000000">
                    <a:alpha val="43137"/>
                  </a:srgbClr>
                </a:outerShdw>
              </a:effectLst>
              <a:latin typeface="Century" pitchFamily="18" charset="0"/>
            </a:endParaRPr>
          </a:p>
        </p:txBody>
      </p:sp>
      <p:sp>
        <p:nvSpPr>
          <p:cNvPr id="6" name="TextBox 5"/>
          <p:cNvSpPr txBox="1"/>
          <p:nvPr/>
        </p:nvSpPr>
        <p:spPr>
          <a:xfrm>
            <a:off x="214282" y="1"/>
            <a:ext cx="8786874" cy="2954655"/>
          </a:xfrm>
          <a:prstGeom prst="rect">
            <a:avLst/>
          </a:prstGeom>
          <a:noFill/>
        </p:spPr>
        <p:txBody>
          <a:bodyPr wrap="square" rtlCol="0">
            <a:spAutoFit/>
          </a:bodyPr>
          <a:lstStyle/>
          <a:p>
            <a:pPr algn="just"/>
            <a:r>
              <a:rPr lang="ru-RU" sz="2400" spc="300" dirty="0" smtClean="0">
                <a:effectLst>
                  <a:outerShdw blurRad="38100" dist="38100" dir="2700000" algn="tl">
                    <a:srgbClr val="000000">
                      <a:alpha val="43137"/>
                    </a:srgbClr>
                  </a:outerShdw>
                </a:effectLst>
                <a:latin typeface="Monotype Corsiva" pitchFamily="66" charset="0"/>
              </a:rPr>
              <a:t>Вслед за этим последовало обращение о добровольных взносах трудящихся и средств фонда предприятий к руководителям предприятий и организаций, председателям местных комитетов профсоюзов, а также последовала просьба оказать содействие о сборе средств на строительство памятника, среди трудящихся на предприятиях.</a:t>
            </a:r>
          </a:p>
          <a:p>
            <a:endParaRPr lang="ru-RU" dirty="0"/>
          </a:p>
        </p:txBody>
      </p:sp>
    </p:spTree>
  </p:cSld>
  <p:clrMapOvr>
    <a:masterClrMapping/>
  </p:clrMapOvr>
  <p:transition spd="med">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1 - 0041.jpg"/>
          <p:cNvPicPr>
            <a:picLocks noChangeAspect="1"/>
          </p:cNvPicPr>
          <p:nvPr/>
        </p:nvPicPr>
        <p:blipFill>
          <a:blip r:embed="rId3" cstate="print"/>
          <a:stretch>
            <a:fillRect/>
          </a:stretch>
        </p:blipFill>
        <p:spPr>
          <a:xfrm>
            <a:off x="1785918" y="1142984"/>
            <a:ext cx="5929354" cy="1751639"/>
          </a:xfrm>
          <a:prstGeom prst="rect">
            <a:avLst/>
          </a:prstGeom>
          <a:ln>
            <a:noFill/>
          </a:ln>
          <a:effectLst>
            <a:outerShdw blurRad="292100" dist="139700" dir="2700000" algn="tl" rotWithShape="0">
              <a:srgbClr val="333333">
                <a:alpha val="65000"/>
              </a:srgbClr>
            </a:outerShdw>
          </a:effectLst>
        </p:spPr>
      </p:pic>
      <p:pic>
        <p:nvPicPr>
          <p:cNvPr id="5" name="Рисунок 4" descr="1 - 0040.jpg"/>
          <p:cNvPicPr>
            <a:picLocks noChangeAspect="1"/>
          </p:cNvPicPr>
          <p:nvPr/>
        </p:nvPicPr>
        <p:blipFill>
          <a:blip r:embed="rId4" cstate="print"/>
          <a:stretch>
            <a:fillRect/>
          </a:stretch>
        </p:blipFill>
        <p:spPr>
          <a:xfrm>
            <a:off x="1785918" y="0"/>
            <a:ext cx="5929354" cy="119192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85720" y="3143248"/>
            <a:ext cx="7858180" cy="3447098"/>
          </a:xfrm>
          <a:prstGeom prst="rect">
            <a:avLst/>
          </a:prstGeom>
          <a:noFill/>
        </p:spPr>
        <p:txBody>
          <a:bodyPr wrap="square" rtlCol="0">
            <a:spAutoFit/>
          </a:bodyPr>
          <a:lstStyle/>
          <a:p>
            <a:pPr algn="just"/>
            <a:r>
              <a:rPr lang="ru-RU" sz="2000" dirty="0" smtClean="0">
                <a:effectLst>
                  <a:outerShdw blurRad="38100" dist="38100" dir="2700000" algn="tl">
                    <a:srgbClr val="000000">
                      <a:alpha val="43137"/>
                    </a:srgbClr>
                  </a:outerShdw>
                </a:effectLst>
                <a:latin typeface="Monotype Corsiva" pitchFamily="66" charset="0"/>
              </a:rPr>
              <a:t>Как известно из отчета третьей сессии 12-ого созыва о работе постоянной комиссии дорожного строительства и благоустройства при Бодайбинском городском Совете депутатов трудящихся за период с 25 марта по 31 июля 1969 года, что только сегодня управление получило проектно–сметную документацию. Затягивается начало строительства памятника, погибшим в ВОВ. Не закончена работа над проектно–сметной документацией. Строительство памятника будет осуществляться за счет взносов населения. На 31 июля 1969 г. было собрано 11 тыс. рублей. Просьба к депутатам и активу проводить работу среди населения по сбору средств на строительство этого сооружения.</a:t>
            </a:r>
          </a:p>
          <a:p>
            <a:endParaRPr lang="ru-RU" dirty="0"/>
          </a:p>
        </p:txBody>
      </p:sp>
    </p:spTree>
  </p:cSld>
  <p:clrMapOvr>
    <a:masterClrMapping/>
  </p:clrMapOvr>
  <p:transition spd="med">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786182" y="357166"/>
            <a:ext cx="5143536" cy="6217087"/>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9 мая 1969 г. площадь у плиты, где будет заложен памятник воинам–бодайбинцам, заполнилась трудящимися города. Митинг открывал первый секретарь ГК КПСС тов. Белоногов Ж. М. Минутой молчания бодайбинцы почтили тех, кто не вернулся в родные места и погибли на фронтах Великой Отечественной войны. Затем слово было предоставлено </a:t>
            </a:r>
            <a:r>
              <a:rPr lang="ru-RU" sz="2000" spc="300" dirty="0" err="1" smtClean="0">
                <a:effectLst>
                  <a:outerShdw blurRad="38100" dist="38100" dir="2700000" algn="tl">
                    <a:srgbClr val="000000">
                      <a:alpha val="43137"/>
                    </a:srgbClr>
                  </a:outerShdw>
                </a:effectLst>
                <a:latin typeface="Monotype Corsiva" pitchFamily="66" charset="0"/>
              </a:rPr>
              <a:t>горвоенкому</a:t>
            </a:r>
            <a:r>
              <a:rPr lang="ru-RU" sz="2000" spc="300" dirty="0" smtClean="0">
                <a:effectLst>
                  <a:outerShdw blurRad="38100" dist="38100" dir="2700000" algn="tl">
                    <a:srgbClr val="000000">
                      <a:alpha val="43137"/>
                    </a:srgbClr>
                  </a:outerShdw>
                </a:effectLst>
                <a:latin typeface="Monotype Corsiva" pitchFamily="66" charset="0"/>
              </a:rPr>
              <a:t>, подполковнику Михееву И. Д. На митинге выступили участница Великой Отечественной войны </a:t>
            </a:r>
            <a:r>
              <a:rPr lang="ru-RU" sz="2000" spc="300" dirty="0" err="1" smtClean="0">
                <a:effectLst>
                  <a:outerShdw blurRad="38100" dist="38100" dir="2700000" algn="tl">
                    <a:srgbClr val="000000">
                      <a:alpha val="43137"/>
                    </a:srgbClr>
                  </a:outerShdw>
                </a:effectLst>
                <a:latin typeface="Monotype Corsiva" pitchFamily="66" charset="0"/>
              </a:rPr>
              <a:t>Растворова</a:t>
            </a:r>
            <a:r>
              <a:rPr lang="ru-RU" sz="2000" spc="300" dirty="0" smtClean="0">
                <a:effectLst>
                  <a:outerShdw blurRad="38100" dist="38100" dir="2700000" algn="tl">
                    <a:srgbClr val="000000">
                      <a:alpha val="43137"/>
                    </a:srgbClr>
                  </a:outerShdw>
                </a:effectLst>
                <a:latin typeface="Monotype Corsiva" pitchFamily="66" charset="0"/>
              </a:rPr>
              <a:t> Л. С. , демобилизованный солдат Сучков С. и допризывник Хохряков Н. В заключение состоялась демонстрация трудящихся города.</a:t>
            </a:r>
          </a:p>
          <a:p>
            <a:endParaRPr lang="ru-RU" dirty="0"/>
          </a:p>
        </p:txBody>
      </p:sp>
      <p:pic>
        <p:nvPicPr>
          <p:cNvPr id="29699" name="Picture 3" descr="C:\Documents and Settings\Администратор\Рабочий стол\1 - 0042.jpg"/>
          <p:cNvPicPr>
            <a:picLocks noChangeAspect="1" noChangeArrowheads="1"/>
          </p:cNvPicPr>
          <p:nvPr/>
        </p:nvPicPr>
        <p:blipFill>
          <a:blip r:embed="rId3" cstate="print"/>
          <a:srcRect/>
          <a:stretch>
            <a:fillRect/>
          </a:stretch>
        </p:blipFill>
        <p:spPr bwMode="auto">
          <a:xfrm>
            <a:off x="500035" y="357166"/>
            <a:ext cx="3114868" cy="550072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0034" y="5929330"/>
            <a:ext cx="3143272"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Статья в газете «Ленский шахтер» «День Победы в Бодайбо»</a:t>
            </a:r>
          </a:p>
          <a:p>
            <a:pPr algn="ctr"/>
            <a:r>
              <a:rPr lang="ru-RU" sz="1400" dirty="0" smtClean="0">
                <a:effectLst>
                  <a:outerShdw blurRad="38100" dist="38100" dir="2700000" algn="tl">
                    <a:srgbClr val="000000">
                      <a:alpha val="43137"/>
                    </a:srgbClr>
                  </a:outerShdw>
                </a:effectLst>
                <a:latin typeface="Century" pitchFamily="18" charset="0"/>
              </a:rPr>
              <a:t>(№ 95 от 13 мая 1969 г.)</a:t>
            </a:r>
            <a:endParaRPr lang="ru-RU" sz="14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2" descr="C:\Documents and Settings\Администратор\Рабочий стол\ВОВ\1 - 0031.jpg"/>
          <p:cNvPicPr>
            <a:picLocks noChangeAspect="1" noChangeArrowheads="1"/>
          </p:cNvPicPr>
          <p:nvPr/>
        </p:nvPicPr>
        <p:blipFill>
          <a:blip r:embed="rId3" cstate="print"/>
          <a:srcRect/>
          <a:stretch>
            <a:fillRect/>
          </a:stretch>
        </p:blipFill>
        <p:spPr bwMode="auto">
          <a:xfrm>
            <a:off x="500034" y="142852"/>
            <a:ext cx="3833827" cy="539587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00034" y="5715016"/>
            <a:ext cx="3857652" cy="954107"/>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Разрешение от Управления культуры Исполнительного комитета Иркутского областного Совета депутатов трудящихся  № 1128 от 10 ноября 1970 г.</a:t>
            </a:r>
            <a:endParaRPr lang="ru-RU" sz="1400" dirty="0">
              <a:effectLst>
                <a:outerShdw blurRad="38100" dist="38100" dir="2700000" algn="tl">
                  <a:srgbClr val="000000">
                    <a:alpha val="43137"/>
                  </a:srgbClr>
                </a:outerShdw>
              </a:effectLst>
              <a:latin typeface="Century" pitchFamily="18" charset="0"/>
            </a:endParaRPr>
          </a:p>
        </p:txBody>
      </p:sp>
      <p:sp>
        <p:nvSpPr>
          <p:cNvPr id="4" name="TextBox 3"/>
          <p:cNvSpPr txBox="1"/>
          <p:nvPr/>
        </p:nvSpPr>
        <p:spPr>
          <a:xfrm>
            <a:off x="4572000" y="214290"/>
            <a:ext cx="4286280" cy="5940088"/>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16 ноября 1970 года Бодайбинскому горисполкому, от Управления культуры Исполнительного комитета Иркутского областного Совета депутатов трудящихся пришло уведомление следующего содержания «Управление культуры разрешает установить, в порядке исключения, скульптуру в честь погибших воинов–</a:t>
            </a:r>
            <a:r>
              <a:rPr lang="ru-RU" sz="2000" spc="300" dirty="0" err="1" smtClean="0">
                <a:effectLst>
                  <a:outerShdw blurRad="38100" dist="38100" dir="2700000" algn="tl">
                    <a:srgbClr val="000000">
                      <a:alpha val="43137"/>
                    </a:srgbClr>
                  </a:outerShdw>
                </a:effectLst>
                <a:latin typeface="Monotype Corsiva" pitchFamily="66" charset="0"/>
              </a:rPr>
              <a:t>бодайбинцев</a:t>
            </a:r>
            <a:r>
              <a:rPr lang="ru-RU" sz="2000" spc="300" dirty="0" smtClean="0">
                <a:effectLst>
                  <a:outerShdw blurRad="38100" dist="38100" dir="2700000" algn="tl">
                    <a:srgbClr val="000000">
                      <a:alpha val="43137"/>
                    </a:srgbClr>
                  </a:outerShdw>
                </a:effectLst>
                <a:latin typeface="Monotype Corsiva" pitchFamily="66" charset="0"/>
              </a:rPr>
              <a:t> в годы ВОВ вместо плиты, установленной в 1968 году. Начальник Управления культуры Иркутского облисполкома Козлов А.»</a:t>
            </a:r>
          </a:p>
          <a:p>
            <a:endParaRPr lang="ru-RU" sz="20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23" name="Picture 3" descr="C:\Documents and Settings\Администратор\Рабочий стол\Рисунок1.png"/>
          <p:cNvPicPr>
            <a:picLocks noChangeAspect="1" noChangeArrowheads="1"/>
          </p:cNvPicPr>
          <p:nvPr/>
        </p:nvPicPr>
        <p:blipFill>
          <a:blip r:embed="rId3" cstate="print"/>
          <a:srcRect l="9542" t="4055" r="2671" b="2673"/>
          <a:stretch>
            <a:fillRect/>
          </a:stretch>
        </p:blipFill>
        <p:spPr bwMode="auto">
          <a:xfrm>
            <a:off x="5214942" y="285728"/>
            <a:ext cx="3286148" cy="4929222"/>
          </a:xfrm>
          <a:prstGeom prst="rect">
            <a:avLst/>
          </a:prstGeom>
          <a:noFill/>
        </p:spPr>
      </p:pic>
      <p:sp>
        <p:nvSpPr>
          <p:cNvPr id="4" name="TextBox 3"/>
          <p:cNvSpPr txBox="1"/>
          <p:nvPr/>
        </p:nvSpPr>
        <p:spPr>
          <a:xfrm>
            <a:off x="5429256" y="5286388"/>
            <a:ext cx="2928958" cy="1323439"/>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РЕШЕНИЕ № 168 от 26 июня 1973 года «О создании штаба по руководству строительством памятника»</a:t>
            </a:r>
            <a:endParaRPr lang="ru-RU" sz="1600" dirty="0">
              <a:effectLst>
                <a:outerShdw blurRad="38100" dist="38100" dir="2700000" algn="tl">
                  <a:srgbClr val="000000">
                    <a:alpha val="43137"/>
                  </a:srgbClr>
                </a:outerShdw>
              </a:effectLst>
              <a:latin typeface="Century" pitchFamily="18" charset="0"/>
            </a:endParaRPr>
          </a:p>
        </p:txBody>
      </p:sp>
      <p:sp>
        <p:nvSpPr>
          <p:cNvPr id="6" name="TextBox 5"/>
          <p:cNvSpPr txBox="1"/>
          <p:nvPr/>
        </p:nvSpPr>
        <p:spPr>
          <a:xfrm>
            <a:off x="0" y="357166"/>
            <a:ext cx="5214942" cy="4832092"/>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26 июня 1973 года в целях обеспечения оперативного руководства строительством памятника воинам–бодайбинцам, погибшим при защите Родины 1941 – 1945 гг. исполком городского Совета депутатов трудящихся решает создать штаб по руководству строительством памятника.</a:t>
            </a:r>
            <a:endParaRPr lang="ru-RU" sz="28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1746" name="Picture 2" descr="C:\Documents and Settings\Администратор\Рабочий стол\ВОВ\1 - 0043.jpg"/>
          <p:cNvPicPr>
            <a:picLocks noChangeAspect="1" noChangeArrowheads="1"/>
          </p:cNvPicPr>
          <p:nvPr/>
        </p:nvPicPr>
        <p:blipFill>
          <a:blip r:embed="rId3" cstate="print"/>
          <a:srcRect/>
          <a:stretch>
            <a:fillRect/>
          </a:stretch>
        </p:blipFill>
        <p:spPr bwMode="auto">
          <a:xfrm>
            <a:off x="6143636" y="2428868"/>
            <a:ext cx="2835867" cy="392909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85720" y="671691"/>
            <a:ext cx="5786478" cy="6186309"/>
          </a:xfrm>
          <a:prstGeom prst="rect">
            <a:avLst/>
          </a:prstGeom>
          <a:noFill/>
        </p:spPr>
        <p:txBody>
          <a:bodyPr wrap="square" rtlCol="0">
            <a:spAutoFit/>
          </a:bodyPr>
          <a:lstStyle/>
          <a:p>
            <a:pPr algn="just"/>
            <a:r>
              <a:rPr lang="ru-RU" dirty="0" smtClean="0">
                <a:effectLst>
                  <a:outerShdw blurRad="38100" dist="38100" dir="2700000" algn="tl">
                    <a:srgbClr val="000000">
                      <a:alpha val="43137"/>
                    </a:srgbClr>
                  </a:outerShdw>
                </a:effectLst>
                <a:latin typeface="Monotype Corsiva" pitchFamily="66" charset="0"/>
              </a:rPr>
              <a:t>27 июля 1973 г. в газете «Ленский шахтер» первый секретарь ГК КПСС, начальник штаба по строительству памятника </a:t>
            </a:r>
            <a:r>
              <a:rPr lang="ru-RU" dirty="0" err="1" smtClean="0">
                <a:effectLst>
                  <a:outerShdw blurRad="38100" dist="38100" dir="2700000" algn="tl">
                    <a:srgbClr val="000000">
                      <a:alpha val="43137"/>
                    </a:srgbClr>
                  </a:outerShdw>
                </a:effectLst>
                <a:latin typeface="Monotype Corsiva" pitchFamily="66" charset="0"/>
              </a:rPr>
              <a:t>Ярушин</a:t>
            </a:r>
            <a:r>
              <a:rPr lang="ru-RU" dirty="0" smtClean="0">
                <a:effectLst>
                  <a:outerShdw blurRad="38100" dist="38100" dir="2700000" algn="tl">
                    <a:srgbClr val="000000">
                      <a:alpha val="43137"/>
                    </a:srgbClr>
                  </a:outerShdw>
                </a:effectLst>
                <a:latin typeface="Monotype Corsiva" pitchFamily="66" charset="0"/>
              </a:rPr>
              <a:t> И. Г. оповестил общественность о том, что комплект памятника завезен в г. Бодайбо водным путем и сейчас проводятся соответствующие работы по подготовке площадки для его установления. Все строительство будет осуществляться методом народной стройки с участием коллективов предприятий, организаций и учреждений, комсомольцев. С целью координации проводимых работ создан штаб из представителей партийных, советских общественных и хозяйственных органов. Памятник представляет собой комплекс архитектурных и скульптурных решений. В центре находится 5,5-метровая фигура воина, держащего в руках автомат, сзади расположена стена прямоугольной формы, по сторонам которой слева и справа от воина начертано «1941–1945». Выгравированные из латуни, высота каждой цифры равна одному метру, а ширина – 15 сантиметров. У ног воина расположено изображение огромной пятиконечной звезды. Все детали памятника исполнены из бетона, покрытого мраморной крошкой. По сторонам комплекса будут разбиты газоны и подходы для возложения венков.</a:t>
            </a:r>
          </a:p>
          <a:p>
            <a:endParaRPr lang="ru-RU" dirty="0">
              <a:effectLst>
                <a:outerShdw blurRad="38100" dist="38100" dir="2700000" algn="tl">
                  <a:srgbClr val="000000">
                    <a:alpha val="43137"/>
                  </a:srgbClr>
                </a:outerShdw>
              </a:effectLst>
              <a:latin typeface="Monotype Corsiva" pitchFamily="66" charset="0"/>
            </a:endParaRPr>
          </a:p>
        </p:txBody>
      </p:sp>
      <p:sp>
        <p:nvSpPr>
          <p:cNvPr id="4" name="TextBox 3"/>
          <p:cNvSpPr txBox="1"/>
          <p:nvPr/>
        </p:nvSpPr>
        <p:spPr>
          <a:xfrm>
            <a:off x="6215074" y="1142984"/>
            <a:ext cx="2786114" cy="1077218"/>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Статья в газете «Ленский шахтер» «Памятник воинам–бодайбинцам»</a:t>
            </a:r>
          </a:p>
          <a:p>
            <a:pPr algn="ctr"/>
            <a:r>
              <a:rPr lang="ru-RU" sz="1600" dirty="0" smtClean="0">
                <a:effectLst>
                  <a:outerShdw blurRad="38100" dist="38100" dir="2700000" algn="tl">
                    <a:srgbClr val="000000">
                      <a:alpha val="43137"/>
                    </a:srgbClr>
                  </a:outerShdw>
                </a:effectLst>
                <a:latin typeface="Century" pitchFamily="18" charset="0"/>
              </a:rPr>
              <a:t>(№ 148 от 27 июля 1973 г.)</a:t>
            </a:r>
            <a:endParaRPr lang="ru-RU" sz="16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500430" y="1"/>
            <a:ext cx="5357850" cy="6832640"/>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С </a:t>
            </a:r>
            <a:r>
              <a:rPr lang="ru-RU" sz="2800" spc="300" dirty="0">
                <a:effectLst>
                  <a:outerShdw blurRad="38100" dist="38100" dir="2700000" algn="tl">
                    <a:srgbClr val="000000">
                      <a:alpha val="43137"/>
                    </a:srgbClr>
                  </a:outerShdw>
                </a:effectLst>
                <a:latin typeface="Monotype Corsiva" pitchFamily="66" charset="0"/>
              </a:rPr>
              <a:t>окончанием Великой Отечественной войны мемориальные скульптурные сооружения, в первую очередь сооружались в городах–героях, исключительно по постановлениям Совета Министров и Президиума Верховного Совета СССР или республик. </a:t>
            </a:r>
            <a:r>
              <a:rPr lang="ru-RU" sz="2800" spc="300" dirty="0" smtClean="0">
                <a:effectLst>
                  <a:outerShdw blurRad="38100" dist="38100" dir="2700000" algn="tl">
                    <a:srgbClr val="000000">
                      <a:alpha val="43137"/>
                    </a:srgbClr>
                  </a:outerShdw>
                </a:effectLst>
                <a:latin typeface="Monotype Corsiva" pitchFamily="66" charset="0"/>
              </a:rPr>
              <a:t>И, </a:t>
            </a:r>
            <a:r>
              <a:rPr lang="ru-RU" sz="2800" spc="300" dirty="0">
                <a:effectLst>
                  <a:outerShdw blurRad="38100" dist="38100" dir="2700000" algn="tl">
                    <a:srgbClr val="000000">
                      <a:alpha val="43137"/>
                    </a:srgbClr>
                  </a:outerShdw>
                </a:effectLst>
                <a:latin typeface="Monotype Corsiva" pitchFamily="66" charset="0"/>
              </a:rPr>
              <a:t>как правило, в столицах союзных республик или областных центрах. Мемориалы сооружались в основном хозяйственным способом.</a:t>
            </a:r>
          </a:p>
          <a:p>
            <a:endParaRPr lang="ru-RU" dirty="0"/>
          </a:p>
        </p:txBody>
      </p:sp>
      <p:pic>
        <p:nvPicPr>
          <p:cNvPr id="5125" name="Picture 5" descr="C:\Documents and Settings\Администратор\Рабочий стол\ВОВ\14.02.2018 - 0015.jpg"/>
          <p:cNvPicPr>
            <a:picLocks noChangeAspect="1" noChangeArrowheads="1"/>
          </p:cNvPicPr>
          <p:nvPr/>
        </p:nvPicPr>
        <p:blipFill>
          <a:blip r:embed="rId3" cstate="print"/>
          <a:srcRect/>
          <a:stretch>
            <a:fillRect/>
          </a:stretch>
        </p:blipFill>
        <p:spPr bwMode="auto">
          <a:xfrm>
            <a:off x="142844" y="142852"/>
            <a:ext cx="3294031" cy="461096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14282" y="4786322"/>
            <a:ext cx="3143272" cy="1077218"/>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Центр документации Новейшей истории Иркутской области</a:t>
            </a:r>
          </a:p>
          <a:p>
            <a:pPr algn="ctr"/>
            <a:r>
              <a:rPr lang="ru-RU" sz="1600" dirty="0" smtClean="0">
                <a:effectLst>
                  <a:outerShdw blurRad="38100" dist="38100" dir="2700000" algn="tl">
                    <a:srgbClr val="000000">
                      <a:alpha val="43137"/>
                    </a:srgbClr>
                  </a:outerShdw>
                </a:effectLst>
                <a:latin typeface="Century" pitchFamily="18" charset="0"/>
              </a:rPr>
              <a:t>№ ЦД-95 от 18 апреля 2000 г.</a:t>
            </a:r>
            <a:endParaRPr lang="ru-RU" sz="16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2770" name="Picture 2" descr="C:\Documents and Settings\Администратор\Рабочий стол\ВОВ\Электросварка арматуры 1973.jpg"/>
          <p:cNvPicPr>
            <a:picLocks noChangeAspect="1" noChangeArrowheads="1"/>
          </p:cNvPicPr>
          <p:nvPr/>
        </p:nvPicPr>
        <p:blipFill>
          <a:blip r:embed="rId3" cstate="print"/>
          <a:srcRect/>
          <a:stretch>
            <a:fillRect/>
          </a:stretch>
        </p:blipFill>
        <p:spPr bwMode="auto">
          <a:xfrm>
            <a:off x="428596" y="142852"/>
            <a:ext cx="4011613" cy="2828925"/>
          </a:xfrm>
          <a:prstGeom prst="rect">
            <a:avLst/>
          </a:prstGeom>
          <a:ln>
            <a:noFill/>
          </a:ln>
          <a:effectLst>
            <a:outerShdw blurRad="292100" dist="139700" dir="2700000" algn="tl" rotWithShape="0">
              <a:srgbClr val="333333">
                <a:alpha val="65000"/>
              </a:srgbClr>
            </a:outerShdw>
          </a:effectLst>
        </p:spPr>
      </p:pic>
      <p:pic>
        <p:nvPicPr>
          <p:cNvPr id="32771" name="Picture 3" descr="C:\Documents and Settings\Администратор\Рабочий стол\ВОВ\Гидроизоляционные работы 1973.jpg"/>
          <p:cNvPicPr>
            <a:picLocks noChangeAspect="1" noChangeArrowheads="1"/>
          </p:cNvPicPr>
          <p:nvPr/>
        </p:nvPicPr>
        <p:blipFill>
          <a:blip r:embed="rId4" cstate="print"/>
          <a:srcRect/>
          <a:stretch>
            <a:fillRect/>
          </a:stretch>
        </p:blipFill>
        <p:spPr bwMode="auto">
          <a:xfrm>
            <a:off x="428596" y="3643314"/>
            <a:ext cx="4010400" cy="260533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00034" y="3000372"/>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Электросварка арматуры, 1973 г.</a:t>
            </a:r>
            <a:endParaRPr lang="ru-RU" sz="1600" dirty="0">
              <a:effectLst>
                <a:outerShdw blurRad="38100" dist="38100" dir="2700000" algn="tl">
                  <a:srgbClr val="000000">
                    <a:alpha val="43137"/>
                  </a:srgbClr>
                </a:outerShdw>
              </a:effectLst>
              <a:latin typeface="Century" pitchFamily="18" charset="0"/>
            </a:endParaRPr>
          </a:p>
        </p:txBody>
      </p:sp>
      <p:sp>
        <p:nvSpPr>
          <p:cNvPr id="5" name="TextBox 4"/>
          <p:cNvSpPr txBox="1"/>
          <p:nvPr/>
        </p:nvSpPr>
        <p:spPr>
          <a:xfrm>
            <a:off x="500034" y="6286520"/>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Гидроизоляционные работы ,1973 г.</a:t>
            </a:r>
            <a:endParaRPr lang="ru-RU" sz="1600" dirty="0">
              <a:effectLst>
                <a:outerShdw blurRad="38100" dist="38100" dir="2700000" algn="tl">
                  <a:srgbClr val="000000">
                    <a:alpha val="43137"/>
                  </a:srgbClr>
                </a:outerShdw>
              </a:effectLst>
              <a:latin typeface="Century" pitchFamily="18" charset="0"/>
            </a:endParaRPr>
          </a:p>
        </p:txBody>
      </p:sp>
      <p:sp>
        <p:nvSpPr>
          <p:cNvPr id="6" name="TextBox 5"/>
          <p:cNvSpPr txBox="1"/>
          <p:nvPr/>
        </p:nvSpPr>
        <p:spPr>
          <a:xfrm>
            <a:off x="4643438" y="285728"/>
            <a:ext cx="4357718" cy="5016758"/>
          </a:xfrm>
          <a:prstGeom prst="rect">
            <a:avLst/>
          </a:prstGeom>
          <a:noFill/>
        </p:spPr>
        <p:txBody>
          <a:bodyPr wrap="square" rtlCol="0">
            <a:spAutoFit/>
          </a:bodyPr>
          <a:lstStyle/>
          <a:p>
            <a:pPr algn="just"/>
            <a:r>
              <a:rPr lang="ru-RU" sz="3200" spc="300" dirty="0" smtClean="0">
                <a:effectLst>
                  <a:outerShdw blurRad="38100" dist="38100" dir="2700000" algn="tl">
                    <a:srgbClr val="000000">
                      <a:alpha val="43137"/>
                    </a:srgbClr>
                  </a:outerShdw>
                </a:effectLst>
                <a:latin typeface="Monotype Corsiva" pitchFamily="66" charset="0"/>
              </a:rPr>
              <a:t>25 июля началось производство земляных работ для подготовки площадки. </a:t>
            </a:r>
          </a:p>
          <a:p>
            <a:pPr algn="just"/>
            <a:r>
              <a:rPr lang="ru-RU" sz="3200" spc="300" dirty="0" smtClean="0">
                <a:effectLst>
                  <a:outerShdw blurRad="38100" dist="38100" dir="2700000" algn="tl">
                    <a:srgbClr val="000000">
                      <a:alpha val="43137"/>
                    </a:srgbClr>
                  </a:outerShdw>
                </a:effectLst>
                <a:latin typeface="Monotype Corsiva" pitchFamily="66" charset="0"/>
              </a:rPr>
              <a:t>Первыми вышли коллективы авиационной охраны лесов и отряда профессиональной пожарной охраны. </a:t>
            </a:r>
            <a:endParaRPr lang="ru-RU" sz="32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3794" name="Picture 2" descr="C:\Documents and Settings\Администратор\Рабочий стол\ВОВ\Нивилировка 1973.jpg"/>
          <p:cNvPicPr>
            <a:picLocks noChangeAspect="1" noChangeArrowheads="1"/>
          </p:cNvPicPr>
          <p:nvPr/>
        </p:nvPicPr>
        <p:blipFill>
          <a:blip r:embed="rId3" cstate="print"/>
          <a:srcRect/>
          <a:stretch>
            <a:fillRect/>
          </a:stretch>
        </p:blipFill>
        <p:spPr bwMode="auto">
          <a:xfrm>
            <a:off x="285720" y="214289"/>
            <a:ext cx="4010400" cy="2753270"/>
          </a:xfrm>
          <a:prstGeom prst="rect">
            <a:avLst/>
          </a:prstGeom>
          <a:ln>
            <a:noFill/>
          </a:ln>
          <a:effectLst>
            <a:outerShdw blurRad="292100" dist="139700" dir="2700000" algn="tl" rotWithShape="0">
              <a:srgbClr val="333333">
                <a:alpha val="65000"/>
              </a:srgbClr>
            </a:outerShdw>
          </a:effectLst>
        </p:spPr>
      </p:pic>
      <p:pic>
        <p:nvPicPr>
          <p:cNvPr id="33795" name="Picture 3" descr="C:\Documents and Settings\Администратор\Рабочий стол\ВОВ\Бетонные работы 1973.jpg"/>
          <p:cNvPicPr>
            <a:picLocks noChangeAspect="1" noChangeArrowheads="1"/>
          </p:cNvPicPr>
          <p:nvPr/>
        </p:nvPicPr>
        <p:blipFill>
          <a:blip r:embed="rId4" cstate="print"/>
          <a:srcRect/>
          <a:stretch>
            <a:fillRect/>
          </a:stretch>
        </p:blipFill>
        <p:spPr bwMode="auto">
          <a:xfrm>
            <a:off x="357158" y="3571876"/>
            <a:ext cx="4010400" cy="273231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57158" y="3000372"/>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Нивелировка, 1973 г.</a:t>
            </a:r>
            <a:endParaRPr lang="ru-RU" sz="1600" dirty="0">
              <a:effectLst>
                <a:outerShdw blurRad="38100" dist="38100" dir="2700000" algn="tl">
                  <a:srgbClr val="000000">
                    <a:alpha val="43137"/>
                  </a:srgbClr>
                </a:outerShdw>
              </a:effectLst>
              <a:latin typeface="Century" pitchFamily="18" charset="0"/>
            </a:endParaRPr>
          </a:p>
        </p:txBody>
      </p:sp>
      <p:sp>
        <p:nvSpPr>
          <p:cNvPr id="5" name="TextBox 4"/>
          <p:cNvSpPr txBox="1"/>
          <p:nvPr/>
        </p:nvSpPr>
        <p:spPr>
          <a:xfrm>
            <a:off x="357158" y="6357958"/>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Бетонные работы, 1973 г.</a:t>
            </a:r>
            <a:endParaRPr lang="ru-RU" sz="1600" dirty="0">
              <a:effectLst>
                <a:outerShdw blurRad="38100" dist="38100" dir="2700000" algn="tl">
                  <a:srgbClr val="000000">
                    <a:alpha val="43137"/>
                  </a:srgbClr>
                </a:outerShdw>
              </a:effectLst>
              <a:latin typeface="Century" pitchFamily="18" charset="0"/>
            </a:endParaRPr>
          </a:p>
        </p:txBody>
      </p:sp>
      <p:sp>
        <p:nvSpPr>
          <p:cNvPr id="7" name="Прямоугольник 6"/>
          <p:cNvSpPr/>
          <p:nvPr/>
        </p:nvSpPr>
        <p:spPr>
          <a:xfrm>
            <a:off x="4429124" y="428604"/>
            <a:ext cx="4714876" cy="4031873"/>
          </a:xfrm>
          <a:prstGeom prst="rect">
            <a:avLst/>
          </a:prstGeom>
        </p:spPr>
        <p:txBody>
          <a:bodyPr wrap="square">
            <a:spAutoFit/>
          </a:bodyPr>
          <a:lstStyle/>
          <a:p>
            <a:r>
              <a:rPr lang="ru-RU" sz="3200" spc="300" dirty="0" smtClean="0">
                <a:effectLst>
                  <a:outerShdw blurRad="38100" dist="38100" dir="2700000" algn="tl">
                    <a:srgbClr val="000000">
                      <a:alpha val="43137"/>
                    </a:srgbClr>
                  </a:outerShdw>
                </a:effectLst>
                <a:latin typeface="Monotype Corsiva" pitchFamily="66" charset="0"/>
              </a:rPr>
              <a:t>К чести работников </a:t>
            </a:r>
            <a:r>
              <a:rPr lang="ru-RU" sz="3200" spc="300" dirty="0" err="1" smtClean="0">
                <a:effectLst>
                  <a:outerShdw blurRad="38100" dist="38100" dir="2700000" algn="tl">
                    <a:srgbClr val="000000">
                      <a:alpha val="43137"/>
                    </a:srgbClr>
                  </a:outerShdw>
                </a:effectLst>
                <a:latin typeface="Monotype Corsiva" pitchFamily="66" charset="0"/>
              </a:rPr>
              <a:t>авиаохраны</a:t>
            </a:r>
            <a:r>
              <a:rPr lang="ru-RU" sz="3200" spc="300" dirty="0" smtClean="0">
                <a:effectLst>
                  <a:outerShdw blurRad="38100" dist="38100" dir="2700000" algn="tl">
                    <a:srgbClr val="000000">
                      <a:alpha val="43137"/>
                    </a:srgbClr>
                  </a:outerShdw>
                </a:effectLst>
                <a:latin typeface="Monotype Corsiva" pitchFamily="66" charset="0"/>
              </a:rPr>
              <a:t> и руководителя Савинова Юрия Николаевича, 14 энтузиастов с чувством высокого долга трудились на выемке грунта.</a:t>
            </a:r>
            <a:endParaRPr lang="ru-RU" dirty="0"/>
          </a:p>
        </p:txBody>
      </p:sp>
    </p:spTree>
  </p:cSld>
  <p:clrMapOvr>
    <a:masterClrMapping/>
  </p:clrMapOvr>
  <p:transition spd="med">
    <p:plu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4818" name="Picture 2" descr="C:\Documents and Settings\Администратор\Рабочий стол\ВОВ\Равномерное распределение бетона 1973.jpg"/>
          <p:cNvPicPr>
            <a:picLocks noChangeAspect="1" noChangeArrowheads="1"/>
          </p:cNvPicPr>
          <p:nvPr/>
        </p:nvPicPr>
        <p:blipFill>
          <a:blip r:embed="rId3" cstate="print"/>
          <a:srcRect/>
          <a:stretch>
            <a:fillRect/>
          </a:stretch>
        </p:blipFill>
        <p:spPr bwMode="auto">
          <a:xfrm>
            <a:off x="357158" y="214290"/>
            <a:ext cx="4010400" cy="2786082"/>
          </a:xfrm>
          <a:prstGeom prst="rect">
            <a:avLst/>
          </a:prstGeom>
          <a:ln>
            <a:noFill/>
          </a:ln>
          <a:effectLst>
            <a:outerShdw blurRad="292100" dist="139700" dir="2700000" algn="tl" rotWithShape="0">
              <a:srgbClr val="333333">
                <a:alpha val="65000"/>
              </a:srgbClr>
            </a:outerShdw>
          </a:effectLst>
        </p:spPr>
      </p:pic>
      <p:pic>
        <p:nvPicPr>
          <p:cNvPr id="34819" name="Picture 3" descr="C:\Documents and Settings\Администратор\Рабочий стол\ВОВ\Выравнивание бетона. В центре с лопатой Н. Н. Мунгалов 1973.jpg"/>
          <p:cNvPicPr>
            <a:picLocks noChangeAspect="1" noChangeArrowheads="1"/>
          </p:cNvPicPr>
          <p:nvPr/>
        </p:nvPicPr>
        <p:blipFill>
          <a:blip r:embed="rId4" cstate="print"/>
          <a:srcRect/>
          <a:stretch>
            <a:fillRect/>
          </a:stretch>
        </p:blipFill>
        <p:spPr bwMode="auto">
          <a:xfrm>
            <a:off x="357158" y="3571876"/>
            <a:ext cx="4010400" cy="278608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57158" y="3000372"/>
            <a:ext cx="3929090" cy="307777"/>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Равномерное распределение бетона, 1973 г.</a:t>
            </a:r>
            <a:endParaRPr lang="ru-RU" sz="1400" dirty="0">
              <a:effectLst>
                <a:outerShdw blurRad="38100" dist="38100" dir="2700000" algn="tl">
                  <a:srgbClr val="000000">
                    <a:alpha val="43137"/>
                  </a:srgbClr>
                </a:outerShdw>
              </a:effectLst>
              <a:latin typeface="Century" pitchFamily="18" charset="0"/>
            </a:endParaRPr>
          </a:p>
        </p:txBody>
      </p:sp>
      <p:sp>
        <p:nvSpPr>
          <p:cNvPr id="5" name="TextBox 4"/>
          <p:cNvSpPr txBox="1"/>
          <p:nvPr/>
        </p:nvSpPr>
        <p:spPr>
          <a:xfrm>
            <a:off x="357158" y="6357958"/>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Выравнивание бетона, 1973 г.</a:t>
            </a:r>
            <a:endParaRPr lang="ru-RU" sz="1600" dirty="0">
              <a:effectLst>
                <a:outerShdw blurRad="38100" dist="38100" dir="2700000" algn="tl">
                  <a:srgbClr val="000000">
                    <a:alpha val="43137"/>
                  </a:srgbClr>
                </a:outerShdw>
              </a:effectLst>
              <a:latin typeface="Century" pitchFamily="18" charset="0"/>
            </a:endParaRPr>
          </a:p>
        </p:txBody>
      </p:sp>
      <p:sp>
        <p:nvSpPr>
          <p:cNvPr id="7" name="TextBox 6"/>
          <p:cNvSpPr txBox="1"/>
          <p:nvPr/>
        </p:nvSpPr>
        <p:spPr>
          <a:xfrm>
            <a:off x="4429124" y="214290"/>
            <a:ext cx="4714876" cy="4401205"/>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Руководство экспедиции своевременно обеспечивало компрессором. Были произведены взрывные работы для рыхления грунта с соответствующими мерами безопасности и защиты прилегающих помещений. </a:t>
            </a:r>
            <a:endParaRPr lang="ru-RU" sz="28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6866" name="Picture 2" descr="C:\Documents and Settings\Администратор\Рабочий стол\ВОВ\Установка правой опалубки 1973.jpg"/>
          <p:cNvPicPr preferRelativeResize="0">
            <a:picLocks noChangeArrowheads="1"/>
          </p:cNvPicPr>
          <p:nvPr/>
        </p:nvPicPr>
        <p:blipFill>
          <a:blip r:embed="rId3" cstate="print"/>
          <a:srcRect/>
          <a:stretch>
            <a:fillRect/>
          </a:stretch>
        </p:blipFill>
        <p:spPr bwMode="auto">
          <a:xfrm>
            <a:off x="285720" y="142852"/>
            <a:ext cx="4010400" cy="2829600"/>
          </a:xfrm>
          <a:prstGeom prst="rect">
            <a:avLst/>
          </a:prstGeom>
          <a:ln>
            <a:noFill/>
          </a:ln>
          <a:effectLst>
            <a:outerShdw blurRad="292100" dist="139700" dir="2700000" algn="tl" rotWithShape="0">
              <a:srgbClr val="333333">
                <a:alpha val="65000"/>
              </a:srgbClr>
            </a:outerShdw>
          </a:effectLst>
        </p:spPr>
      </p:pic>
      <p:pic>
        <p:nvPicPr>
          <p:cNvPr id="36867" name="Picture 3" descr="C:\Documents and Settings\Администратор\Рабочий стол\ВОВ\Минута отдыха 1973.jpg"/>
          <p:cNvPicPr preferRelativeResize="0">
            <a:picLocks noChangeArrowheads="1"/>
          </p:cNvPicPr>
          <p:nvPr/>
        </p:nvPicPr>
        <p:blipFill>
          <a:blip r:embed="rId4" cstate="print"/>
          <a:srcRect/>
          <a:stretch>
            <a:fillRect/>
          </a:stretch>
        </p:blipFill>
        <p:spPr bwMode="auto">
          <a:xfrm>
            <a:off x="285720" y="3500438"/>
            <a:ext cx="4010400" cy="2829600"/>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429124" y="357166"/>
            <a:ext cx="4714876" cy="4031873"/>
          </a:xfrm>
          <a:prstGeom prst="rect">
            <a:avLst/>
          </a:prstGeom>
        </p:spPr>
        <p:txBody>
          <a:bodyPr wrap="square">
            <a:spAutoFit/>
          </a:bodyPr>
          <a:lstStyle/>
          <a:p>
            <a:pPr algn="just"/>
            <a:r>
              <a:rPr lang="ru-RU" sz="3200" spc="300" dirty="0" smtClean="0">
                <a:effectLst>
                  <a:outerShdw blurRad="38100" dist="38100" dir="2700000" algn="tl">
                    <a:srgbClr val="000000">
                      <a:alpha val="43137"/>
                    </a:srgbClr>
                  </a:outerShdw>
                </a:effectLst>
                <a:latin typeface="Monotype Corsiva" pitchFamily="66" charset="0"/>
              </a:rPr>
              <a:t>Значительный объем земляных работ и по бетонированию выполнен коллективом комбината «Лензолото» совместно с работниками Полевой ревизионной партии.</a:t>
            </a:r>
            <a:endParaRPr lang="ru-RU" sz="3200" dirty="0"/>
          </a:p>
        </p:txBody>
      </p:sp>
      <p:sp>
        <p:nvSpPr>
          <p:cNvPr id="6" name="TextBox 5"/>
          <p:cNvSpPr txBox="1"/>
          <p:nvPr/>
        </p:nvSpPr>
        <p:spPr>
          <a:xfrm>
            <a:off x="285720" y="3000372"/>
            <a:ext cx="4000528"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Установка правой опалубки, 1973 г.</a:t>
            </a:r>
            <a:endParaRPr lang="ru-RU" sz="1600" dirty="0">
              <a:effectLst>
                <a:outerShdw blurRad="38100" dist="38100" dir="2700000" algn="tl">
                  <a:srgbClr val="000000">
                    <a:alpha val="43137"/>
                  </a:srgbClr>
                </a:outerShdw>
              </a:effectLst>
              <a:latin typeface="Century" pitchFamily="18" charset="0"/>
            </a:endParaRPr>
          </a:p>
        </p:txBody>
      </p:sp>
      <p:sp>
        <p:nvSpPr>
          <p:cNvPr id="7" name="TextBox 6"/>
          <p:cNvSpPr txBox="1"/>
          <p:nvPr/>
        </p:nvSpPr>
        <p:spPr>
          <a:xfrm>
            <a:off x="357158" y="6357958"/>
            <a:ext cx="3929090" cy="338554"/>
          </a:xfrm>
          <a:prstGeom prst="rect">
            <a:avLst/>
          </a:prstGeom>
          <a:noFill/>
        </p:spPr>
        <p:txBody>
          <a:bodyPr wrap="square" rtlCol="0">
            <a:spAutoFit/>
          </a:bodyPr>
          <a:lstStyle/>
          <a:p>
            <a:pPr algn="ctr"/>
            <a:r>
              <a:rPr lang="ru-RU" sz="1600" dirty="0" smtClean="0">
                <a:effectLst>
                  <a:outerShdw blurRad="38100" dist="38100" dir="2700000" algn="tl">
                    <a:srgbClr val="000000">
                      <a:alpha val="43137"/>
                    </a:srgbClr>
                  </a:outerShdw>
                </a:effectLst>
                <a:latin typeface="Century" pitchFamily="18" charset="0"/>
              </a:rPr>
              <a:t>Минута отдыха, 1973 г.</a:t>
            </a:r>
            <a:endParaRPr lang="ru-RU" sz="16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5842" name="Picture 2" descr="C:\Documents and Settings\Администратор\Рабочий стол\ВОВ\Бетонные работы на левой лестнице 1973.jpg"/>
          <p:cNvPicPr preferRelativeResize="0">
            <a:picLocks noChangeArrowheads="1"/>
          </p:cNvPicPr>
          <p:nvPr/>
        </p:nvPicPr>
        <p:blipFill>
          <a:blip r:embed="rId3" cstate="print"/>
          <a:srcRect/>
          <a:stretch>
            <a:fillRect/>
          </a:stretch>
        </p:blipFill>
        <p:spPr bwMode="auto">
          <a:xfrm>
            <a:off x="285720" y="214290"/>
            <a:ext cx="4010400" cy="2829600"/>
          </a:xfrm>
          <a:prstGeom prst="rect">
            <a:avLst/>
          </a:prstGeom>
          <a:ln>
            <a:noFill/>
          </a:ln>
          <a:effectLst>
            <a:outerShdw blurRad="292100" dist="139700" dir="2700000" algn="tl" rotWithShape="0">
              <a:srgbClr val="333333">
                <a:alpha val="65000"/>
              </a:srgbClr>
            </a:outerShdw>
          </a:effectLst>
        </p:spPr>
      </p:pic>
      <p:pic>
        <p:nvPicPr>
          <p:cNvPr id="35843" name="Picture 3" descr="C:\Documents and Settings\Администратор\Рабочий стол\ВОВ\Бетонные работы на правой лестнице 1973.jpg"/>
          <p:cNvPicPr>
            <a:picLocks noChangeAspect="1" noChangeArrowheads="1"/>
          </p:cNvPicPr>
          <p:nvPr/>
        </p:nvPicPr>
        <p:blipFill>
          <a:blip r:embed="rId4" cstate="print"/>
          <a:srcRect/>
          <a:stretch>
            <a:fillRect/>
          </a:stretch>
        </p:blipFill>
        <p:spPr bwMode="auto">
          <a:xfrm>
            <a:off x="357158" y="3571876"/>
            <a:ext cx="4010400" cy="274081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500562" y="285728"/>
            <a:ext cx="4429156" cy="4801314"/>
          </a:xfrm>
          <a:prstGeom prst="rect">
            <a:avLst/>
          </a:prstGeom>
          <a:noFill/>
        </p:spPr>
        <p:txBody>
          <a:bodyPr wrap="square" rtlCol="0">
            <a:spAutoFit/>
          </a:bodyPr>
          <a:lstStyle/>
          <a:p>
            <a:pPr algn="just"/>
            <a:r>
              <a:rPr lang="ru-RU" sz="2400" spc="300" dirty="0" smtClean="0">
                <a:effectLst>
                  <a:outerShdw blurRad="38100" dist="38100" dir="2700000" algn="tl">
                    <a:srgbClr val="000000">
                      <a:alpha val="43137"/>
                    </a:srgbClr>
                  </a:outerShdw>
                </a:effectLst>
                <a:latin typeface="Monotype Corsiva" pitchFamily="66" charset="0"/>
              </a:rPr>
              <a:t>Составлен четкий график выхода коллективов на строительство памятника и установлены сжатые сроки его сооружения. Первый секретарь ГК КПСС обратился к бодайбинцам с просьбой принять самое активное участие в сооружении памятника и открыть памятник к 7 ноября 1973 г.</a:t>
            </a:r>
          </a:p>
          <a:p>
            <a:endParaRPr lang="ru-RU" sz="1600" dirty="0"/>
          </a:p>
        </p:txBody>
      </p:sp>
      <p:sp>
        <p:nvSpPr>
          <p:cNvPr id="5" name="TextBox 4"/>
          <p:cNvSpPr txBox="1"/>
          <p:nvPr/>
        </p:nvSpPr>
        <p:spPr>
          <a:xfrm>
            <a:off x="285720" y="3071810"/>
            <a:ext cx="4000528" cy="307777"/>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Бетонные работы на левой лестнице, 1973 г.</a:t>
            </a:r>
            <a:endParaRPr lang="ru-RU" sz="1400" dirty="0">
              <a:effectLst>
                <a:outerShdw blurRad="38100" dist="38100" dir="2700000" algn="tl">
                  <a:srgbClr val="000000">
                    <a:alpha val="43137"/>
                  </a:srgbClr>
                </a:outerShdw>
              </a:effectLst>
              <a:latin typeface="Century" pitchFamily="18" charset="0"/>
            </a:endParaRPr>
          </a:p>
        </p:txBody>
      </p:sp>
      <p:sp>
        <p:nvSpPr>
          <p:cNvPr id="6" name="TextBox 5"/>
          <p:cNvSpPr txBox="1"/>
          <p:nvPr/>
        </p:nvSpPr>
        <p:spPr>
          <a:xfrm>
            <a:off x="285720" y="6357958"/>
            <a:ext cx="4214842" cy="307777"/>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Бетонные работы на правой лестнице, 1973 г.</a:t>
            </a:r>
            <a:endParaRPr lang="ru-RU" sz="14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7890" name="Picture 2" descr="C:\Documents and Settings\Администратор\Рабочий стол\ВОВ\1 - 0044.jpg"/>
          <p:cNvPicPr>
            <a:picLocks noChangeAspect="1" noChangeArrowheads="1"/>
          </p:cNvPicPr>
          <p:nvPr/>
        </p:nvPicPr>
        <p:blipFill>
          <a:blip r:embed="rId3" cstate="print"/>
          <a:srcRect/>
          <a:stretch>
            <a:fillRect/>
          </a:stretch>
        </p:blipFill>
        <p:spPr bwMode="auto">
          <a:xfrm>
            <a:off x="357158" y="142852"/>
            <a:ext cx="4298120" cy="5929330"/>
          </a:xfrm>
          <a:prstGeom prst="rect">
            <a:avLst/>
          </a:prstGeom>
          <a:noFill/>
        </p:spPr>
      </p:pic>
      <p:pic>
        <p:nvPicPr>
          <p:cNvPr id="37891" name="Picture 3" descr="C:\Documents and Settings\Администратор\Рабочий стол\ВОВ\1 - 0045.jpg"/>
          <p:cNvPicPr>
            <a:picLocks noChangeArrowheads="1"/>
          </p:cNvPicPr>
          <p:nvPr/>
        </p:nvPicPr>
        <p:blipFill>
          <a:blip r:embed="rId4" cstate="print"/>
          <a:srcRect b="3750"/>
          <a:stretch>
            <a:fillRect/>
          </a:stretch>
        </p:blipFill>
        <p:spPr bwMode="auto">
          <a:xfrm>
            <a:off x="4643438" y="142852"/>
            <a:ext cx="4298400" cy="5929200"/>
          </a:xfrm>
          <a:prstGeom prst="rect">
            <a:avLst/>
          </a:prstGeom>
          <a:noFill/>
        </p:spPr>
      </p:pic>
      <p:sp>
        <p:nvSpPr>
          <p:cNvPr id="4" name="TextBox 3"/>
          <p:cNvSpPr txBox="1"/>
          <p:nvPr/>
        </p:nvSpPr>
        <p:spPr>
          <a:xfrm>
            <a:off x="428596" y="6119336"/>
            <a:ext cx="8358246"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latin typeface="Century" pitchFamily="18" charset="0"/>
              </a:rPr>
              <a:t>Статья в газете «Ленский шахтер», посвященная открытию памятника воинам–бодайбинцам , погибшим на фронтах Великой Отечественной войны </a:t>
            </a:r>
          </a:p>
          <a:p>
            <a:pPr algn="ctr"/>
            <a:r>
              <a:rPr lang="ru-RU" sz="1400" dirty="0" smtClean="0">
                <a:effectLst>
                  <a:outerShdw blurRad="38100" dist="38100" dir="2700000" algn="tl">
                    <a:srgbClr val="000000">
                      <a:alpha val="43137"/>
                    </a:srgbClr>
                  </a:outerShdw>
                </a:effectLst>
                <a:latin typeface="Century" pitchFamily="18" charset="0"/>
              </a:rPr>
              <a:t> (№ 180 от 11 сентября 1973 года)</a:t>
            </a:r>
            <a:endParaRPr lang="ru-RU" sz="14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8914" name="Picture 2" descr="C:\Documents and Settings\Администратор\Рабочий стол\ВОВ\1 - 0046.jpg"/>
          <p:cNvPicPr>
            <a:picLocks noChangeAspect="1" noChangeArrowheads="1"/>
          </p:cNvPicPr>
          <p:nvPr/>
        </p:nvPicPr>
        <p:blipFill>
          <a:blip r:embed="rId3" cstate="print"/>
          <a:srcRect/>
          <a:stretch>
            <a:fillRect/>
          </a:stretch>
        </p:blipFill>
        <p:spPr bwMode="auto">
          <a:xfrm>
            <a:off x="357158" y="500042"/>
            <a:ext cx="8487098" cy="58579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9938" name="Picture 2" descr="C:\Documents and Settings\Администратор\Рабочий стол\ВОВ\Общий вид мемориала воинам-бодайбинцам 10 сентября 1973.jpg"/>
          <p:cNvPicPr>
            <a:picLocks noChangeAspect="1" noChangeArrowheads="1"/>
          </p:cNvPicPr>
          <p:nvPr/>
        </p:nvPicPr>
        <p:blipFill>
          <a:blip r:embed="rId3" cstate="print"/>
          <a:srcRect/>
          <a:stretch>
            <a:fillRect/>
          </a:stretch>
        </p:blipFill>
        <p:spPr bwMode="auto">
          <a:xfrm>
            <a:off x="714348" y="142852"/>
            <a:ext cx="7715304" cy="498858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42910" y="5214950"/>
            <a:ext cx="7715304" cy="1938992"/>
          </a:xfrm>
          <a:prstGeom prst="rect">
            <a:avLst/>
          </a:prstGeom>
          <a:noFill/>
        </p:spPr>
        <p:txBody>
          <a:bodyPr wrap="square" rtlCol="0">
            <a:spAutoFit/>
          </a:bodyPr>
          <a:lstStyle/>
          <a:p>
            <a:pPr algn="ctr"/>
            <a:r>
              <a:rPr lang="ru-RU" sz="2000" b="1" spc="300" dirty="0" smtClean="0">
                <a:effectLst>
                  <a:outerShdw blurRad="38100" dist="38100" dir="2700000" algn="tl">
                    <a:srgbClr val="000000">
                      <a:alpha val="43137"/>
                    </a:srgbClr>
                  </a:outerShdw>
                </a:effectLst>
                <a:latin typeface="Monotype Corsiva" pitchFamily="66" charset="0"/>
              </a:rPr>
              <a:t>9 сентября 1973 года </a:t>
            </a:r>
            <a:r>
              <a:rPr lang="ru-RU" sz="2000" spc="300" dirty="0" smtClean="0">
                <a:effectLst>
                  <a:outerShdw blurRad="38100" dist="38100" dir="2700000" algn="tl">
                    <a:srgbClr val="000000">
                      <a:alpha val="43137"/>
                    </a:srgbClr>
                  </a:outerShdw>
                </a:effectLst>
                <a:latin typeface="Monotype Corsiva" pitchFamily="66" charset="0"/>
              </a:rPr>
              <a:t>бодайбинцы чествуют павших – открывают воздвигнутый памятник в честь их героического подвига.</a:t>
            </a:r>
            <a:r>
              <a:rPr lang="ru-RU" sz="2000" dirty="0" smtClean="0"/>
              <a:t> </a:t>
            </a:r>
            <a:r>
              <a:rPr lang="ru-RU" sz="2000" spc="300" dirty="0" smtClean="0">
                <a:effectLst>
                  <a:outerShdw blurRad="38100" dist="38100" dir="2700000" algn="tl">
                    <a:srgbClr val="000000">
                      <a:alpha val="43137"/>
                    </a:srgbClr>
                  </a:outerShdw>
                </a:effectLst>
                <a:latin typeface="Monotype Corsiva" pitchFamily="66" charset="0"/>
              </a:rPr>
              <a:t>Площадь перед памятником, без вынесения специального решения горисполкома, стала называться горожанами площадью Победы.</a:t>
            </a:r>
          </a:p>
          <a:p>
            <a:pPr algn="ctr"/>
            <a:endParaRPr lang="ru-RU" sz="20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62" name="Picture 2" descr="C:\Documents and Settings\Администратор\Рабочий стол\ВОВ\Бодайбинцы, собравшиеся на торжественное открытие мемориала 9 сентября 1973.jpg"/>
          <p:cNvPicPr>
            <a:picLocks noChangeAspect="1" noChangeArrowheads="1"/>
          </p:cNvPicPr>
          <p:nvPr/>
        </p:nvPicPr>
        <p:blipFill>
          <a:blip r:embed="rId3" cstate="print"/>
          <a:srcRect/>
          <a:stretch>
            <a:fillRect/>
          </a:stretch>
        </p:blipFill>
        <p:spPr bwMode="auto">
          <a:xfrm>
            <a:off x="285720" y="214290"/>
            <a:ext cx="4500594" cy="2981181"/>
          </a:xfrm>
          <a:prstGeom prst="rect">
            <a:avLst/>
          </a:prstGeom>
          <a:ln>
            <a:noFill/>
          </a:ln>
          <a:effectLst>
            <a:outerShdw blurRad="292100" dist="139700" dir="2700000" algn="tl" rotWithShape="0">
              <a:srgbClr val="333333">
                <a:alpha val="65000"/>
              </a:srgbClr>
            </a:outerShdw>
          </a:effectLst>
        </p:spPr>
      </p:pic>
      <p:pic>
        <p:nvPicPr>
          <p:cNvPr id="4" name="Picture 2" descr="C:\Documents and Settings\Администратор\Рабочий стол\ВОВ\Колонна спортсменов 9 сентября 1973.jpg"/>
          <p:cNvPicPr>
            <a:picLocks noChangeAspect="1" noChangeArrowheads="1"/>
          </p:cNvPicPr>
          <p:nvPr/>
        </p:nvPicPr>
        <p:blipFill>
          <a:blip r:embed="rId4" cstate="print"/>
          <a:srcRect/>
          <a:stretch>
            <a:fillRect/>
          </a:stretch>
        </p:blipFill>
        <p:spPr bwMode="auto">
          <a:xfrm>
            <a:off x="285720" y="3286124"/>
            <a:ext cx="4500594" cy="337307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857752" y="357166"/>
            <a:ext cx="4286248" cy="3970318"/>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На площадь улицы Урицкого колоннами прошли учащиеся школ и горного техникума, трудящиеся предприятий и учреждений города, делегации от приисков и поселков района. </a:t>
            </a:r>
            <a:endParaRPr lang="ru-RU" sz="28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1987" name="Picture 3" descr="C:\Documents and Settings\Администратор\Рабочий стол\ВОВ\Торжественная речь 1-го секретаря Бодайбинского ГК КПСС И. Г. Ярушина 9 сентября 1973.jpg"/>
          <p:cNvPicPr>
            <a:picLocks noChangeAspect="1" noChangeArrowheads="1"/>
          </p:cNvPicPr>
          <p:nvPr/>
        </p:nvPicPr>
        <p:blipFill>
          <a:blip r:embed="rId3" cstate="print"/>
          <a:srcRect/>
          <a:stretch>
            <a:fillRect/>
          </a:stretch>
        </p:blipFill>
        <p:spPr bwMode="auto">
          <a:xfrm>
            <a:off x="214283" y="3429000"/>
            <a:ext cx="4714907" cy="3143272"/>
          </a:xfrm>
          <a:prstGeom prst="rect">
            <a:avLst/>
          </a:prstGeom>
          <a:ln>
            <a:noFill/>
          </a:ln>
          <a:effectLst>
            <a:outerShdw blurRad="292100" dist="139700" dir="2700000" algn="tl" rotWithShape="0">
              <a:srgbClr val="333333">
                <a:alpha val="65000"/>
              </a:srgbClr>
            </a:outerShdw>
          </a:effectLst>
        </p:spPr>
      </p:pic>
      <p:pic>
        <p:nvPicPr>
          <p:cNvPr id="4" name="Picture 3" descr="C:\Documents and Settings\Администратор\Рабочий стол\ВОВ\Начало церемонии 9 сентября 1973.jpg"/>
          <p:cNvPicPr>
            <a:picLocks noChangeAspect="1" noChangeArrowheads="1"/>
          </p:cNvPicPr>
          <p:nvPr/>
        </p:nvPicPr>
        <p:blipFill>
          <a:blip r:embed="rId4" cstate="print"/>
          <a:srcRect/>
          <a:stretch>
            <a:fillRect/>
          </a:stretch>
        </p:blipFill>
        <p:spPr bwMode="auto">
          <a:xfrm>
            <a:off x="142844" y="142852"/>
            <a:ext cx="4775197" cy="312241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072066" y="142852"/>
            <a:ext cx="3857652" cy="5324535"/>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Возле самого памятника – члены бюро горкома КПСС и горисполкома, шеренги ветеранов Великой Отечественной войны. Митинг трудящихся открыл первый секретарь горкома партии </a:t>
            </a:r>
            <a:r>
              <a:rPr lang="ru-RU" sz="2000" spc="300" dirty="0" err="1" smtClean="0">
                <a:effectLst>
                  <a:outerShdw blurRad="38100" dist="38100" dir="2700000" algn="tl">
                    <a:srgbClr val="000000">
                      <a:alpha val="43137"/>
                    </a:srgbClr>
                  </a:outerShdw>
                </a:effectLst>
                <a:latin typeface="Monotype Corsiva" pitchFamily="66" charset="0"/>
              </a:rPr>
              <a:t>Ярушин</a:t>
            </a:r>
            <a:r>
              <a:rPr lang="ru-RU" sz="2000" spc="300" dirty="0" smtClean="0">
                <a:effectLst>
                  <a:outerShdw blurRad="38100" dist="38100" dir="2700000" algn="tl">
                    <a:srgbClr val="000000">
                      <a:alpha val="43137"/>
                    </a:srgbClr>
                  </a:outerShdw>
                </a:effectLst>
                <a:latin typeface="Monotype Corsiva" pitchFamily="66" charset="0"/>
              </a:rPr>
              <a:t> И. Г. После вступительного слова </a:t>
            </a:r>
            <a:r>
              <a:rPr lang="ru-RU" sz="2000" spc="300" dirty="0" err="1" smtClean="0">
                <a:effectLst>
                  <a:outerShdw blurRad="38100" dist="38100" dir="2700000" algn="tl">
                    <a:srgbClr val="000000">
                      <a:alpha val="43137"/>
                    </a:srgbClr>
                  </a:outerShdw>
                </a:effectLst>
                <a:latin typeface="Monotype Corsiva" pitchFamily="66" charset="0"/>
              </a:rPr>
              <a:t>Ярушин</a:t>
            </a:r>
            <a:r>
              <a:rPr lang="ru-RU" sz="2000" spc="300" dirty="0" smtClean="0">
                <a:effectLst>
                  <a:outerShdw blurRad="38100" dist="38100" dir="2700000" algn="tl">
                    <a:srgbClr val="000000">
                      <a:alpha val="43137"/>
                    </a:srgbClr>
                  </a:outerShdw>
                </a:effectLst>
                <a:latin typeface="Monotype Corsiva" pitchFamily="66" charset="0"/>
              </a:rPr>
              <a:t> И. Г. предлагает открыть памятник. Спадает белое покрывало. Перед взором присутствующих возникает величественная фигура скорбящего воина–победителя.</a:t>
            </a:r>
            <a:endParaRPr lang="ru-RU" sz="20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7" name="Picture 1" descr="C:\Documents and Settings\Администратор\Рабочий стол\ВОВ\1 - 0026.jpg"/>
          <p:cNvPicPr>
            <a:picLocks noChangeAspect="1" noChangeArrowheads="1"/>
          </p:cNvPicPr>
          <p:nvPr/>
        </p:nvPicPr>
        <p:blipFill>
          <a:blip r:embed="rId3" cstate="print"/>
          <a:srcRect/>
          <a:stretch>
            <a:fillRect/>
          </a:stretch>
        </p:blipFill>
        <p:spPr bwMode="auto">
          <a:xfrm>
            <a:off x="428596" y="214290"/>
            <a:ext cx="3500462" cy="624600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071934" y="3429000"/>
            <a:ext cx="4214842" cy="3046988"/>
          </a:xfrm>
          <a:prstGeom prst="rect">
            <a:avLst/>
          </a:prstGeom>
          <a:noFill/>
        </p:spPr>
        <p:txBody>
          <a:bodyPr wrap="square" rtlCol="0">
            <a:spAutoFit/>
          </a:bodyPr>
          <a:lstStyle/>
          <a:p>
            <a:pPr algn="just"/>
            <a:r>
              <a:rPr lang="ru-RU" sz="2400" dirty="0" smtClean="0">
                <a:effectLst>
                  <a:outerShdw blurRad="38100" dist="38100" dir="2700000" algn="tl">
                    <a:srgbClr val="000000">
                      <a:alpha val="43137"/>
                    </a:srgbClr>
                  </a:outerShdw>
                </a:effectLst>
                <a:latin typeface="Century" pitchFamily="18" charset="0"/>
              </a:rPr>
              <a:t>Статья в газете «Ленский шахтер», посвященная победе советского народа над немецко-фашистскими захватчиками в Великой Отечественной войне спустя 10 лет </a:t>
            </a:r>
          </a:p>
          <a:p>
            <a:pPr algn="just"/>
            <a:r>
              <a:rPr lang="ru-RU" sz="2400" dirty="0" smtClean="0">
                <a:effectLst>
                  <a:outerShdw blurRad="38100" dist="38100" dir="2700000" algn="tl">
                    <a:srgbClr val="000000">
                      <a:alpha val="43137"/>
                    </a:srgbClr>
                  </a:outerShdw>
                </a:effectLst>
                <a:latin typeface="Century" pitchFamily="18" charset="0"/>
              </a:rPr>
              <a:t>(№ 90 от 8 мая 1955 г.)</a:t>
            </a:r>
            <a:endParaRPr lang="ru-RU" sz="2400" dirty="0">
              <a:effectLst>
                <a:outerShdw blurRad="38100" dist="38100" dir="2700000" algn="tl">
                  <a:srgbClr val="000000">
                    <a:alpha val="43137"/>
                  </a:srgbClr>
                </a:outerShdw>
              </a:effectLst>
              <a:latin typeface="Century" pitchFamily="18" charset="0"/>
            </a:endParaRPr>
          </a:p>
        </p:txBody>
      </p:sp>
      <p:pic>
        <p:nvPicPr>
          <p:cNvPr id="4098" name="Picture 2" descr="C:\Documents and Settings\Администратор\Рабочий стол\Для презентации\kartina_o_vojne_01.jpg"/>
          <p:cNvPicPr>
            <a:picLocks noChangeAspect="1" noChangeArrowheads="1"/>
          </p:cNvPicPr>
          <p:nvPr/>
        </p:nvPicPr>
        <p:blipFill>
          <a:blip r:embed="rId4" cstate="print"/>
          <a:srcRect/>
          <a:stretch>
            <a:fillRect/>
          </a:stretch>
        </p:blipFill>
        <p:spPr bwMode="auto">
          <a:xfrm>
            <a:off x="4286248" y="285728"/>
            <a:ext cx="3929090" cy="2500330"/>
          </a:xfrm>
          <a:prstGeom prst="rect">
            <a:avLst/>
          </a:prstGeom>
          <a:ln>
            <a:noFill/>
          </a:ln>
          <a:effectLst>
            <a:softEdge rad="112500"/>
          </a:effectLst>
        </p:spPr>
      </p:pic>
    </p:spTree>
  </p:cSld>
  <p:clrMapOvr>
    <a:masterClrMapping/>
  </p:clrMapOvr>
  <p:transition spd="slow">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3010" name="Picture 2" descr="C:\Documents and Settings\Администратор\Рабочий стол\ВОВ\Возложение венков 9 сентября 1973.jpg"/>
          <p:cNvPicPr>
            <a:picLocks noChangeAspect="1" noChangeArrowheads="1"/>
          </p:cNvPicPr>
          <p:nvPr/>
        </p:nvPicPr>
        <p:blipFill>
          <a:blip r:embed="rId3" cstate="print"/>
          <a:srcRect/>
          <a:stretch>
            <a:fillRect/>
          </a:stretch>
        </p:blipFill>
        <p:spPr bwMode="auto">
          <a:xfrm>
            <a:off x="1785918" y="2643182"/>
            <a:ext cx="6116887" cy="400052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14282" y="142852"/>
            <a:ext cx="8786874" cy="2862322"/>
          </a:xfrm>
          <a:prstGeom prst="rect">
            <a:avLst/>
          </a:prstGeom>
          <a:noFill/>
        </p:spPr>
        <p:txBody>
          <a:bodyPr wrap="square" rtlCol="0">
            <a:spAutoFit/>
          </a:bodyPr>
          <a:lstStyle/>
          <a:p>
            <a:pPr algn="ctr"/>
            <a:r>
              <a:rPr lang="ru-RU" sz="2000" spc="300" dirty="0" smtClean="0">
                <a:effectLst>
                  <a:outerShdw blurRad="38100" dist="38100" dir="2700000" algn="tl">
                    <a:srgbClr val="000000">
                      <a:alpha val="43137"/>
                    </a:srgbClr>
                  </a:outerShdw>
                </a:effectLst>
                <a:latin typeface="Monotype Corsiva" pitchFamily="66" charset="0"/>
              </a:rPr>
              <a:t>Ввысь взметнулись десятки разноцветных ракет. Зажигается огонь вечной славы. Вносится знамя Государственного Комитета Обороны СССР, знамя ЦК </a:t>
            </a:r>
            <a:r>
              <a:rPr lang="ru-RU" sz="2000" spc="300" dirty="0" smtClean="0">
                <a:effectLst>
                  <a:outerShdw blurRad="38100" dist="38100" dir="2700000" algn="tl">
                    <a:srgbClr val="000000">
                      <a:alpha val="43137"/>
                    </a:srgbClr>
                  </a:outerShdw>
                </a:effectLst>
                <a:latin typeface="Monotype Corsiva" pitchFamily="66" charset="0"/>
              </a:rPr>
              <a:t>К</a:t>
            </a:r>
            <a:r>
              <a:rPr lang="ru-RU" sz="2000" spc="300" dirty="0" smtClean="0">
                <a:effectLst>
                  <a:outerShdw blurRad="38100" dist="38100" dir="2700000" algn="tl">
                    <a:srgbClr val="000000">
                      <a:alpha val="43137"/>
                    </a:srgbClr>
                  </a:outerShdw>
                </a:effectLst>
                <a:latin typeface="Monotype Corsiva" pitchFamily="66" charset="0"/>
              </a:rPr>
              <a:t>ПСС</a:t>
            </a:r>
            <a:r>
              <a:rPr lang="ru-RU" sz="2000" spc="300" dirty="0" smtClean="0">
                <a:effectLst>
                  <a:outerShdw blurRad="38100" dist="38100" dir="2700000" algn="tl">
                    <a:srgbClr val="000000">
                      <a:alpha val="43137"/>
                    </a:srgbClr>
                  </a:outerShdw>
                </a:effectLst>
                <a:latin typeface="Monotype Corsiva" pitchFamily="66" charset="0"/>
              </a:rPr>
              <a:t>, Президиума Верховного Совета, Совета Министров СССР и ВЦСПС врученные коллективу ордена Ленина комбината «Лензолото» на вечное хранение, как символ трудовой доблести </a:t>
            </a:r>
            <a:r>
              <a:rPr lang="ru-RU" sz="2000" spc="300" dirty="0" err="1" smtClean="0">
                <a:effectLst>
                  <a:outerShdw blurRad="38100" dist="38100" dir="2700000" algn="tl">
                    <a:srgbClr val="000000">
                      <a:alpha val="43137"/>
                    </a:srgbClr>
                  </a:outerShdw>
                </a:effectLst>
                <a:latin typeface="Monotype Corsiva" pitchFamily="66" charset="0"/>
              </a:rPr>
              <a:t>ленских</a:t>
            </a:r>
            <a:r>
              <a:rPr lang="ru-RU" sz="2000" spc="300" dirty="0" smtClean="0">
                <a:effectLst>
                  <a:outerShdw blurRad="38100" dist="38100" dir="2700000" algn="tl">
                    <a:srgbClr val="000000">
                      <a:alpha val="43137"/>
                    </a:srgbClr>
                  </a:outerShdw>
                </a:effectLst>
                <a:latin typeface="Monotype Corsiva" pitchFamily="66" charset="0"/>
              </a:rPr>
              <a:t> горняков. К памятнику возлагаются гирлянды цветов, </a:t>
            </a:r>
          </a:p>
          <a:p>
            <a:pPr algn="ctr"/>
            <a:r>
              <a:rPr lang="ru-RU" sz="2000" spc="300" dirty="0" smtClean="0">
                <a:effectLst>
                  <a:outerShdw blurRad="38100" dist="38100" dir="2700000" algn="tl">
                    <a:srgbClr val="000000">
                      <a:alpha val="43137"/>
                    </a:srgbClr>
                  </a:outerShdw>
                </a:effectLst>
                <a:latin typeface="Monotype Corsiva" pitchFamily="66" charset="0"/>
              </a:rPr>
              <a:t>многочисленные букеты.</a:t>
            </a:r>
          </a:p>
          <a:p>
            <a:pPr algn="ctr"/>
            <a:endParaRPr lang="ru-RU" sz="20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034" name="Picture 2" descr="C:\Documents and Settings\Администратор\Рабочий стол\ВОВ\Уже в презентации\b47b09.bmnhbj.2f6r.xc.m8.jpg"/>
          <p:cNvPicPr>
            <a:picLocks noChangeAspect="1" noChangeArrowheads="1"/>
          </p:cNvPicPr>
          <p:nvPr/>
        </p:nvPicPr>
        <p:blipFill>
          <a:blip r:embed="rId3" cstate="print"/>
          <a:srcRect l="8654" r="11538" b="13461"/>
          <a:stretch>
            <a:fillRect/>
          </a:stretch>
        </p:blipFill>
        <p:spPr bwMode="auto">
          <a:xfrm>
            <a:off x="3857620" y="571480"/>
            <a:ext cx="5039951" cy="3643338"/>
          </a:xfrm>
          <a:prstGeom prst="rect">
            <a:avLst/>
          </a:prstGeom>
          <a:noFill/>
        </p:spPr>
      </p:pic>
      <p:sp>
        <p:nvSpPr>
          <p:cNvPr id="3" name="TextBox 2"/>
          <p:cNvSpPr txBox="1"/>
          <p:nvPr/>
        </p:nvSpPr>
        <p:spPr>
          <a:xfrm>
            <a:off x="0" y="500042"/>
            <a:ext cx="3571900" cy="6217087"/>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А в 1975 году вышло Постановление совместного заседания бюро Бодайбинского ГК КПСС, исполкома городского Совета депутатов трудящихся от 7 мая 1975 года «О дополнительных мероприятиях в связи с 30-летием Победы в Великой Отечественной войне», которое постановило переименовать в г. Бодайбо ул. Свободную в улицу имени 30-летия Победы и установить мемориальную доску.</a:t>
            </a:r>
          </a:p>
          <a:p>
            <a:pPr algn="just"/>
            <a:endParaRPr lang="ru-RU" dirty="0"/>
          </a:p>
        </p:txBody>
      </p:sp>
    </p:spTree>
  </p:cSld>
  <p:clrMapOvr>
    <a:masterClrMapping/>
  </p:clrMapOvr>
  <p:transition spd="med">
    <p:plu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5058" name="Picture 2" descr="C:\Documents and Settings\Администратор\Рабочий стол\ВОВ\Уже в презентации\objmainthumb_IMAG0373.jpg"/>
          <p:cNvPicPr>
            <a:picLocks noChangeAspect="1" noChangeArrowheads="1"/>
          </p:cNvPicPr>
          <p:nvPr/>
        </p:nvPicPr>
        <p:blipFill>
          <a:blip r:embed="rId3" cstate="print"/>
          <a:srcRect l="4673" r="6541"/>
          <a:stretch>
            <a:fillRect/>
          </a:stretch>
        </p:blipFill>
        <p:spPr bwMode="auto">
          <a:xfrm>
            <a:off x="3214678" y="285728"/>
            <a:ext cx="5429288" cy="36195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57158" y="3903345"/>
            <a:ext cx="7000924" cy="2954655"/>
          </a:xfrm>
          <a:prstGeom prst="rect">
            <a:avLst/>
          </a:prstGeom>
          <a:noFill/>
        </p:spPr>
        <p:txBody>
          <a:bodyPr wrap="square" rtlCol="0">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К сожалению, в композиции памятника не была предусмотрена установка мемориальных плит с фамилиями погибших воинов–</a:t>
            </a:r>
            <a:r>
              <a:rPr lang="ru-RU" sz="2800" spc="300" dirty="0" err="1" smtClean="0">
                <a:effectLst>
                  <a:outerShdw blurRad="38100" dist="38100" dir="2700000" algn="tl">
                    <a:srgbClr val="000000">
                      <a:alpha val="43137"/>
                    </a:srgbClr>
                  </a:outerShdw>
                </a:effectLst>
                <a:latin typeface="Monotype Corsiva" pitchFamily="66" charset="0"/>
              </a:rPr>
              <a:t>бодайбинцев</a:t>
            </a:r>
            <a:r>
              <a:rPr lang="ru-RU" sz="2800" spc="300" dirty="0" smtClean="0">
                <a:effectLst>
                  <a:outerShdw blurRad="38100" dist="38100" dir="2700000" algn="tl">
                    <a:srgbClr val="000000">
                      <a:alpha val="43137"/>
                    </a:srgbClr>
                  </a:outerShdw>
                </a:effectLst>
                <a:latin typeface="Monotype Corsiva" pitchFamily="66" charset="0"/>
              </a:rPr>
              <a:t> и, в конечном счете, строительство памятника осталось незавершенным.</a:t>
            </a:r>
            <a:endParaRPr lang="ru-RU" spc="300" dirty="0" smtClean="0">
              <a:effectLst>
                <a:outerShdw blurRad="38100" dist="38100" dir="2700000" algn="tl">
                  <a:srgbClr val="000000">
                    <a:alpha val="43137"/>
                  </a:srgbClr>
                </a:outerShdw>
              </a:effectLst>
              <a:latin typeface="Monotype Corsiva" pitchFamily="66" charset="0"/>
            </a:endParaRPr>
          </a:p>
          <a:p>
            <a:endParaRPr lang="ru-RU" dirty="0"/>
          </a:p>
        </p:txBody>
      </p:sp>
    </p:spTree>
  </p:cSld>
  <p:clrMapOvr>
    <a:masterClrMapping/>
  </p:clrMapOvr>
  <p:transition spd="med">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5720" y="214290"/>
            <a:ext cx="8572560" cy="5909310"/>
          </a:xfrm>
          <a:prstGeom prst="rect">
            <a:avLst/>
          </a:prstGeom>
          <a:noFill/>
        </p:spPr>
        <p:txBody>
          <a:bodyPr wrap="square" rtlCol="0">
            <a:spAutoFit/>
          </a:bodyPr>
          <a:lstStyle/>
          <a:p>
            <a:pPr algn="just"/>
            <a:r>
              <a:rPr lang="ru-RU" sz="2400" spc="300" dirty="0" smtClean="0">
                <a:effectLst>
                  <a:outerShdw blurRad="38100" dist="38100" dir="2700000" algn="tl">
                    <a:srgbClr val="000000">
                      <a:alpha val="43137"/>
                    </a:srgbClr>
                  </a:outerShdw>
                </a:effectLst>
                <a:latin typeface="Monotype Corsiva" pitchFamily="66" charset="0"/>
              </a:rPr>
              <a:t>По решению ГК КПСС и исполкома в апреле 1979 г. была создана комиссия по уточнению списков погибших и пропавших воинов–</a:t>
            </a:r>
            <a:r>
              <a:rPr lang="ru-RU" sz="2400" spc="300" dirty="0" err="1" smtClean="0">
                <a:effectLst>
                  <a:outerShdw blurRad="38100" dist="38100" dir="2700000" algn="tl">
                    <a:srgbClr val="000000">
                      <a:alpha val="43137"/>
                    </a:srgbClr>
                  </a:outerShdw>
                </a:effectLst>
                <a:latin typeface="Monotype Corsiva" pitchFamily="66" charset="0"/>
              </a:rPr>
              <a:t>бодайбинцев</a:t>
            </a:r>
            <a:r>
              <a:rPr lang="ru-RU" sz="2400" spc="300" dirty="0" smtClean="0">
                <a:effectLst>
                  <a:outerShdw blurRad="38100" dist="38100" dir="2700000" algn="tl">
                    <a:srgbClr val="000000">
                      <a:alpha val="43137"/>
                    </a:srgbClr>
                  </a:outerShdw>
                </a:effectLst>
                <a:latin typeface="Monotype Corsiva" pitchFamily="66" charset="0"/>
              </a:rPr>
              <a:t> в годы ВОВ 1941–1945 гг., нанесению их на бронзовые плиты. Комиссию возглавил подполковник запаса </a:t>
            </a:r>
            <a:r>
              <a:rPr lang="ru-RU" sz="2400" spc="300" dirty="0" err="1" smtClean="0">
                <a:effectLst>
                  <a:outerShdw blurRad="38100" dist="38100" dir="2700000" algn="tl">
                    <a:srgbClr val="000000">
                      <a:alpha val="43137"/>
                    </a:srgbClr>
                  </a:outerShdw>
                </a:effectLst>
                <a:latin typeface="Monotype Corsiva" pitchFamily="66" charset="0"/>
              </a:rPr>
              <a:t>Кропова</a:t>
            </a:r>
            <a:r>
              <a:rPr lang="ru-RU" sz="2400" spc="300" dirty="0" smtClean="0">
                <a:effectLst>
                  <a:outerShdw blurRad="38100" dist="38100" dir="2700000" algn="tl">
                    <a:srgbClr val="000000">
                      <a:alpha val="43137"/>
                    </a:srgbClr>
                  </a:outerShdw>
                </a:effectLst>
                <a:latin typeface="Monotype Corsiva" pitchFamily="66" charset="0"/>
              </a:rPr>
              <a:t> Ф. Ф. По архивным данным </a:t>
            </a:r>
            <a:r>
              <a:rPr lang="ru-RU" sz="2400" spc="300" dirty="0" err="1" smtClean="0">
                <a:effectLst>
                  <a:outerShdw blurRad="38100" dist="38100" dir="2700000" algn="tl">
                    <a:srgbClr val="000000">
                      <a:alpha val="43137"/>
                    </a:srgbClr>
                  </a:outerShdw>
                </a:effectLst>
                <a:latin typeface="Monotype Corsiva" pitchFamily="66" charset="0"/>
              </a:rPr>
              <a:t>горвоенкомата</a:t>
            </a:r>
            <a:r>
              <a:rPr lang="ru-RU" sz="2400" spc="300" dirty="0" smtClean="0">
                <a:effectLst>
                  <a:outerShdw blurRad="38100" dist="38100" dir="2700000" algn="tl">
                    <a:srgbClr val="000000">
                      <a:alpha val="43137"/>
                    </a:srgbClr>
                  </a:outerShdw>
                </a:effectLst>
                <a:latin typeface="Monotype Corsiva" pitchFamily="66" charset="0"/>
              </a:rPr>
              <a:t> была проделана большая и кропотливая работа. В адрес военкомата стали поступать письма, уточняющие список фамилий. В результате этой работы </a:t>
            </a:r>
            <a:r>
              <a:rPr lang="ru-RU" sz="2400" b="1" spc="300" dirty="0" smtClean="0">
                <a:effectLst>
                  <a:outerShdw blurRad="38100" dist="38100" dir="2700000" algn="tl">
                    <a:srgbClr val="000000">
                      <a:alpha val="43137"/>
                    </a:srgbClr>
                  </a:outerShdw>
                </a:effectLst>
                <a:latin typeface="Monotype Corsiva" pitchFamily="66" charset="0"/>
              </a:rPr>
              <a:t>к концу 1979 года было выявлено 2092 человек</a:t>
            </a:r>
            <a:r>
              <a:rPr lang="ru-RU" sz="2400" spc="300" dirty="0" smtClean="0">
                <a:effectLst>
                  <a:outerShdw blurRad="38100" dist="38100" dir="2700000" algn="tl">
                    <a:srgbClr val="000000">
                      <a:alpha val="43137"/>
                    </a:srgbClr>
                  </a:outerShdw>
                </a:effectLst>
                <a:latin typeface="Monotype Corsiva" pitchFamily="66" charset="0"/>
              </a:rPr>
              <a:t> ушедших на фронт и не вернувшихся. Еще в течение 1980 года в адрес военкомата стали поступать письма от жителей района, уточняющие список фамилий. В результате этой работы </a:t>
            </a:r>
            <a:r>
              <a:rPr lang="ru-RU" sz="2400" b="1" spc="300" dirty="0" smtClean="0">
                <a:effectLst>
                  <a:outerShdw blurRad="38100" dist="38100" dir="2700000" algn="tl">
                    <a:srgbClr val="000000">
                      <a:alpha val="43137"/>
                    </a:srgbClr>
                  </a:outerShdw>
                </a:effectLst>
                <a:latin typeface="Monotype Corsiva" pitchFamily="66" charset="0"/>
              </a:rPr>
              <a:t>окончательно выявлено 2120 </a:t>
            </a:r>
            <a:r>
              <a:rPr lang="ru-RU" sz="2400" b="1" spc="300" dirty="0" smtClean="0">
                <a:effectLst>
                  <a:outerShdw blurRad="38100" dist="38100" dir="2700000" algn="tl">
                    <a:srgbClr val="000000">
                      <a:alpha val="43137"/>
                    </a:srgbClr>
                  </a:outerShdw>
                </a:effectLst>
                <a:latin typeface="Monotype Corsiva" pitchFamily="66" charset="0"/>
              </a:rPr>
              <a:t>человек </a:t>
            </a:r>
            <a:r>
              <a:rPr lang="ru-RU" sz="2400" spc="300" dirty="0" smtClean="0">
                <a:effectLst>
                  <a:outerShdw blurRad="38100" dist="38100" dir="2700000" algn="tl">
                    <a:srgbClr val="000000">
                      <a:alpha val="43137"/>
                    </a:srgbClr>
                  </a:outerShdw>
                </a:effectLst>
                <a:latin typeface="Monotype Corsiva" pitchFamily="66" charset="0"/>
              </a:rPr>
              <a:t>ушедших и </a:t>
            </a:r>
            <a:r>
              <a:rPr lang="ru-RU" sz="2400" spc="300" dirty="0" err="1" smtClean="0">
                <a:effectLst>
                  <a:outerShdw blurRad="38100" dist="38100" dir="2700000" algn="tl">
                    <a:srgbClr val="000000">
                      <a:alpha val="43137"/>
                    </a:srgbClr>
                  </a:outerShdw>
                </a:effectLst>
                <a:latin typeface="Monotype Corsiva" pitchFamily="66" charset="0"/>
              </a:rPr>
              <a:t>невернувшихся</a:t>
            </a:r>
            <a:r>
              <a:rPr lang="ru-RU" sz="2400" spc="300" dirty="0" smtClean="0">
                <a:effectLst>
                  <a:outerShdw blurRad="38100" dist="38100" dir="2700000" algn="tl">
                    <a:srgbClr val="000000">
                      <a:alpha val="43137"/>
                    </a:srgbClr>
                  </a:outerShdw>
                </a:effectLst>
                <a:latin typeface="Monotype Corsiva" pitchFamily="66" charset="0"/>
              </a:rPr>
              <a:t> </a:t>
            </a:r>
            <a:r>
              <a:rPr lang="ru-RU" sz="2400" spc="300" dirty="0" smtClean="0">
                <a:effectLst>
                  <a:outerShdw blurRad="38100" dist="38100" dir="2700000" algn="tl">
                    <a:srgbClr val="000000">
                      <a:alpha val="43137"/>
                    </a:srgbClr>
                  </a:outerShdw>
                </a:effectLst>
                <a:latin typeface="Monotype Corsiva" pitchFamily="66" charset="0"/>
              </a:rPr>
              <a:t>с войны.</a:t>
            </a:r>
          </a:p>
          <a:p>
            <a:endParaRPr lang="ru-RU" dirty="0"/>
          </a:p>
        </p:txBody>
      </p:sp>
    </p:spTree>
  </p:cSld>
  <p:clrMapOvr>
    <a:masterClrMapping/>
  </p:clrMapOvr>
  <p:transition spd="med">
    <p:plus/>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6082" name="Picture 2" descr="C:\Documents and Settings\Администратор\Рабочий стол\ВОВ\14.02.2018 - 0006.jpg"/>
          <p:cNvPicPr>
            <a:picLocks noChangeAspect="1" noChangeArrowheads="1"/>
          </p:cNvPicPr>
          <p:nvPr/>
        </p:nvPicPr>
        <p:blipFill>
          <a:blip r:embed="rId3" cstate="print"/>
          <a:srcRect/>
          <a:stretch>
            <a:fillRect/>
          </a:stretch>
        </p:blipFill>
        <p:spPr bwMode="auto">
          <a:xfrm>
            <a:off x="4429124" y="2428868"/>
            <a:ext cx="3099187" cy="428625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28596" y="214290"/>
            <a:ext cx="8286808" cy="2554545"/>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В решение от 22 ноября 1979 г. № 256 Исполнительного комитета Бодайбинского городского Совета народных депутатов «О плане благоустройства на 1980 год» были включены мероприятия по благоустройству сквера у памятника Воинам и по реконструкции памятника воинам–бодайбинцам. А также назначен ответственный за реконструкцию памятника – директор объединения «Лензолото» </a:t>
            </a:r>
            <a:r>
              <a:rPr lang="ru-RU" sz="2000" spc="300" dirty="0" err="1" smtClean="0">
                <a:effectLst>
                  <a:outerShdw blurRad="38100" dist="38100" dir="2700000" algn="tl">
                    <a:srgbClr val="000000">
                      <a:alpha val="43137"/>
                    </a:srgbClr>
                  </a:outerShdw>
                </a:effectLst>
                <a:latin typeface="Monotype Corsiva" pitchFamily="66" charset="0"/>
              </a:rPr>
              <a:t>Зафесов</a:t>
            </a:r>
            <a:r>
              <a:rPr lang="ru-RU" sz="2000" spc="300" dirty="0" smtClean="0">
                <a:effectLst>
                  <a:outerShdw blurRad="38100" dist="38100" dir="2700000" algn="tl">
                    <a:srgbClr val="000000">
                      <a:alpha val="43137"/>
                    </a:srgbClr>
                  </a:outerShdw>
                </a:effectLst>
                <a:latin typeface="Monotype Corsiva" pitchFamily="66" charset="0"/>
              </a:rPr>
              <a:t> М. Е.</a:t>
            </a:r>
          </a:p>
        </p:txBody>
      </p:sp>
    </p:spTree>
  </p:cSld>
  <p:clrMapOvr>
    <a:masterClrMapping/>
  </p:clrMapOvr>
  <p:transition spd="med">
    <p:plu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7158" y="285728"/>
            <a:ext cx="8501122" cy="6278642"/>
          </a:xfrm>
          <a:prstGeom prst="rect">
            <a:avLst/>
          </a:prstGeom>
          <a:noFill/>
        </p:spPr>
        <p:txBody>
          <a:bodyPr wrap="square" rtlCol="0">
            <a:spAutoFit/>
          </a:bodyPr>
          <a:lstStyle/>
          <a:p>
            <a:pPr algn="just"/>
            <a:r>
              <a:rPr lang="ru-RU" sz="2400" spc="300" dirty="0" smtClean="0">
                <a:effectLst>
                  <a:outerShdw blurRad="38100" dist="38100" dir="2700000" algn="tl">
                    <a:srgbClr val="000000">
                      <a:alpha val="43137"/>
                    </a:srgbClr>
                  </a:outerShdw>
                </a:effectLst>
                <a:latin typeface="Monotype Corsiva" pitchFamily="66" charset="0"/>
              </a:rPr>
              <a:t>В 1980 году ГК КПСС совместно с горисполкомом приняли решение поручить ОКП «Лензолото», его главному инженеру </a:t>
            </a:r>
            <a:r>
              <a:rPr lang="ru-RU" sz="2400" spc="300" dirty="0" err="1" smtClean="0">
                <a:effectLst>
                  <a:outerShdw blurRad="38100" dist="38100" dir="2700000" algn="tl">
                    <a:srgbClr val="000000">
                      <a:alpha val="43137"/>
                    </a:srgbClr>
                  </a:outerShdw>
                </a:effectLst>
                <a:latin typeface="Monotype Corsiva" pitchFamily="66" charset="0"/>
              </a:rPr>
              <a:t>Мазневу</a:t>
            </a:r>
            <a:r>
              <a:rPr lang="ru-RU" sz="2400" spc="300" dirty="0" smtClean="0">
                <a:effectLst>
                  <a:outerShdw blurRad="38100" dist="38100" dir="2700000" algn="tl">
                    <a:srgbClr val="000000">
                      <a:alpha val="43137"/>
                    </a:srgbClr>
                  </a:outerShdw>
                </a:effectLst>
                <a:latin typeface="Monotype Corsiva" pitchFamily="66" charset="0"/>
              </a:rPr>
              <a:t> В. И. разработать проект реконструкции комплекса. Перед проектировщиками стояла трудная задача – разместить плиты в сложившейся структуре памятника, при этом фигура воина должна остаться доминирующей в композиции.</a:t>
            </a:r>
          </a:p>
          <a:p>
            <a:pPr algn="just"/>
            <a:r>
              <a:rPr lang="ru-RU" sz="2400" spc="300" dirty="0" smtClean="0">
                <a:effectLst>
                  <a:outerShdw blurRad="38100" dist="38100" dir="2700000" algn="tl">
                    <a:srgbClr val="000000">
                      <a:alpha val="43137"/>
                    </a:srgbClr>
                  </a:outerShdw>
                </a:effectLst>
                <a:latin typeface="Monotype Corsiva" pitchFamily="66" charset="0"/>
              </a:rPr>
              <a:t>По проекту это должны быть 6 пилонов с наклонной плоскостью, на каждом по три плиты с фамилиями погибших. В средней части, в створе скульптуры воина, пилоны разорваны вертикальной стеной, на которой смонтирован траурный венок – символ скорби. Идея размещения пилонов в нижней части памятника продиктована фигурой воина, который как бы преклоняет колено перед именами погибших и символическим Вечным огнем.</a:t>
            </a:r>
          </a:p>
          <a:p>
            <a:endParaRPr lang="ru-RU" dirty="0"/>
          </a:p>
        </p:txBody>
      </p:sp>
    </p:spTree>
  </p:cSld>
  <p:clrMapOvr>
    <a:masterClrMapping/>
  </p:clrMapOvr>
  <p:transition spd="med">
    <p:plu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8132" name="Picture 4" descr="C:\Documents and Settings\Администратор\Рабочий стол\ВОВ\14.02.2018 - 0007.jpg"/>
          <p:cNvPicPr>
            <a:picLocks noChangeAspect="1" noChangeArrowheads="1"/>
          </p:cNvPicPr>
          <p:nvPr/>
        </p:nvPicPr>
        <p:blipFill>
          <a:blip r:embed="rId3" cstate="print"/>
          <a:srcRect/>
          <a:stretch>
            <a:fillRect/>
          </a:stretch>
        </p:blipFill>
        <p:spPr bwMode="auto">
          <a:xfrm>
            <a:off x="214282" y="214290"/>
            <a:ext cx="3571900" cy="4964753"/>
          </a:xfrm>
          <a:prstGeom prst="rect">
            <a:avLst/>
          </a:prstGeom>
          <a:ln>
            <a:noFill/>
          </a:ln>
          <a:effectLst>
            <a:outerShdw blurRad="292100" dist="139700" dir="2700000" algn="tl" rotWithShape="0">
              <a:srgbClr val="333333">
                <a:alpha val="65000"/>
              </a:srgbClr>
            </a:outerShdw>
          </a:effectLst>
        </p:spPr>
      </p:pic>
      <p:pic>
        <p:nvPicPr>
          <p:cNvPr id="48133" name="Picture 5" descr="C:\Documents and Settings\Администратор\Рабочий стол\ВОВ\14.02.2018 - 0008.jpg"/>
          <p:cNvPicPr>
            <a:picLocks noChangeAspect="1" noChangeArrowheads="1"/>
          </p:cNvPicPr>
          <p:nvPr/>
        </p:nvPicPr>
        <p:blipFill>
          <a:blip r:embed="rId4" cstate="print"/>
          <a:srcRect/>
          <a:stretch>
            <a:fillRect/>
          </a:stretch>
        </p:blipFill>
        <p:spPr bwMode="auto">
          <a:xfrm>
            <a:off x="5499229" y="2071678"/>
            <a:ext cx="3254204" cy="457464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929058" y="357166"/>
            <a:ext cx="5000660" cy="1569660"/>
          </a:xfrm>
          <a:prstGeom prst="rect">
            <a:avLst/>
          </a:prstGeom>
          <a:noFill/>
        </p:spPr>
        <p:txBody>
          <a:bodyPr wrap="square" rtlCol="0">
            <a:spAutoFit/>
          </a:bodyPr>
          <a:lstStyle/>
          <a:p>
            <a:pPr algn="just"/>
            <a:r>
              <a:rPr lang="ru-RU" sz="2400" spc="300" dirty="0" smtClean="0">
                <a:effectLst>
                  <a:outerShdw blurRad="38100" dist="38100" dir="2700000" algn="tl">
                    <a:srgbClr val="000000">
                      <a:alpha val="43137"/>
                    </a:srgbClr>
                  </a:outerShdw>
                </a:effectLst>
                <a:latin typeface="Monotype Corsiva" pitchFamily="66" charset="0"/>
              </a:rPr>
              <a:t>10 июня 1980 года уточненные списки погибших воинов были переданы начальнику ЦРММ </a:t>
            </a:r>
            <a:r>
              <a:rPr lang="ru-RU" sz="2400" spc="300" dirty="0" err="1" smtClean="0">
                <a:effectLst>
                  <a:outerShdw blurRad="38100" dist="38100" dir="2700000" algn="tl">
                    <a:srgbClr val="000000">
                      <a:alpha val="43137"/>
                    </a:srgbClr>
                  </a:outerShdw>
                </a:effectLst>
                <a:latin typeface="Monotype Corsiva" pitchFamily="66" charset="0"/>
              </a:rPr>
              <a:t>Ладнову</a:t>
            </a:r>
            <a:r>
              <a:rPr lang="ru-RU" sz="2400" spc="300" dirty="0" smtClean="0">
                <a:effectLst>
                  <a:outerShdw blurRad="38100" dist="38100" dir="2700000" algn="tl">
                    <a:srgbClr val="000000">
                      <a:alpha val="43137"/>
                    </a:srgbClr>
                  </a:outerShdw>
                </a:effectLst>
                <a:latin typeface="Monotype Corsiva" pitchFamily="66" charset="0"/>
              </a:rPr>
              <a:t> Э. П. </a:t>
            </a:r>
            <a:endParaRPr lang="ru-RU" sz="2400" spc="300" dirty="0">
              <a:effectLst>
                <a:outerShdw blurRad="38100" dist="38100" dir="2700000" algn="tl">
                  <a:srgbClr val="000000">
                    <a:alpha val="43137"/>
                  </a:srgbClr>
                </a:outerShdw>
              </a:effectLst>
              <a:latin typeface="Monotype Corsiva" pitchFamily="66" charset="0"/>
            </a:endParaRPr>
          </a:p>
        </p:txBody>
      </p:sp>
      <p:sp>
        <p:nvSpPr>
          <p:cNvPr id="10" name="TextBox 9"/>
          <p:cNvSpPr txBox="1"/>
          <p:nvPr/>
        </p:nvSpPr>
        <p:spPr>
          <a:xfrm>
            <a:off x="357158" y="5357826"/>
            <a:ext cx="3500462" cy="1015663"/>
          </a:xfrm>
          <a:prstGeom prst="rect">
            <a:avLst/>
          </a:prstGeom>
          <a:noFill/>
        </p:spPr>
        <p:txBody>
          <a:bodyPr wrap="square" rtlCol="0">
            <a:spAutoFit/>
          </a:bodyPr>
          <a:lstStyle/>
          <a:p>
            <a:pPr algn="ctr"/>
            <a:r>
              <a:rPr lang="ru-RU" sz="2000" dirty="0" smtClean="0">
                <a:effectLst>
                  <a:outerShdw blurRad="38100" dist="38100" dir="2700000" algn="tl">
                    <a:srgbClr val="000000">
                      <a:alpha val="43137"/>
                    </a:srgbClr>
                  </a:outerShdw>
                </a:effectLst>
                <a:latin typeface="Century" pitchFamily="18" charset="0"/>
              </a:rPr>
              <a:t>Отчет о работе Бодайбинского отдела культуры за 1980 год</a:t>
            </a:r>
            <a:endParaRPr lang="ru-RU" sz="20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7106" name="Picture 2" descr="C:\Documents and Settings\Администратор\Рабочий стол\ВОВ\14.02.2018 - 0009.jpg"/>
          <p:cNvPicPr>
            <a:picLocks noChangeAspect="1" noChangeArrowheads="1"/>
          </p:cNvPicPr>
          <p:nvPr/>
        </p:nvPicPr>
        <p:blipFill>
          <a:blip r:embed="rId3" cstate="print"/>
          <a:srcRect/>
          <a:stretch>
            <a:fillRect/>
          </a:stretch>
        </p:blipFill>
        <p:spPr bwMode="auto">
          <a:xfrm>
            <a:off x="214282" y="214290"/>
            <a:ext cx="3857652" cy="639429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286248" y="500042"/>
            <a:ext cx="4572000" cy="3970318"/>
          </a:xfrm>
          <a:prstGeom prst="rect">
            <a:avLst/>
          </a:prstGeom>
        </p:spPr>
        <p:txBody>
          <a:bodyPr>
            <a:spAutoFit/>
          </a:bodyPr>
          <a:lstStyle/>
          <a:p>
            <a:pPr algn="just"/>
            <a:r>
              <a:rPr lang="ru-RU" sz="2800" spc="300" dirty="0" smtClean="0">
                <a:effectLst>
                  <a:outerShdw blurRad="38100" dist="38100" dir="2700000" algn="tl">
                    <a:srgbClr val="000000">
                      <a:alpha val="43137"/>
                    </a:srgbClr>
                  </a:outerShdw>
                </a:effectLst>
                <a:latin typeface="Monotype Corsiva" pitchFamily="66" charset="0"/>
              </a:rPr>
              <a:t>Был выбран вариант изготовления каждой буквы отдельно, с последующим креплением на плитах. Коллективу ЦРММ предстояла кропотливая работа, надо было отлить 20 тысяч букв.</a:t>
            </a:r>
          </a:p>
        </p:txBody>
      </p:sp>
      <p:sp>
        <p:nvSpPr>
          <p:cNvPr id="5" name="TextBox 4"/>
          <p:cNvSpPr txBox="1"/>
          <p:nvPr/>
        </p:nvSpPr>
        <p:spPr>
          <a:xfrm>
            <a:off x="4286248" y="5715016"/>
            <a:ext cx="4000528" cy="861774"/>
          </a:xfrm>
          <a:prstGeom prst="rect">
            <a:avLst/>
          </a:prstGeom>
          <a:noFill/>
        </p:spPr>
        <p:txBody>
          <a:bodyPr wrap="square" rtlCol="0">
            <a:spAutoFit/>
          </a:bodyPr>
          <a:lstStyle/>
          <a:p>
            <a:r>
              <a:rPr lang="ru-RU" sz="1600" dirty="0" smtClean="0">
                <a:effectLst>
                  <a:outerShdw blurRad="38100" dist="38100" dir="2700000" algn="tl">
                    <a:srgbClr val="000000">
                      <a:alpha val="43137"/>
                    </a:srgbClr>
                  </a:outerShdw>
                </a:effectLst>
                <a:latin typeface="Century" pitchFamily="18" charset="0"/>
              </a:rPr>
              <a:t>Статья в газете «Ленский шахтер» </a:t>
            </a:r>
          </a:p>
          <a:p>
            <a:r>
              <a:rPr lang="ru-RU" sz="1600" dirty="0" smtClean="0">
                <a:effectLst>
                  <a:outerShdw blurRad="38100" dist="38100" dir="2700000" algn="tl">
                    <a:srgbClr val="000000">
                      <a:alpha val="43137"/>
                    </a:srgbClr>
                  </a:outerShdw>
                </a:effectLst>
                <a:latin typeface="Century" pitchFamily="18" charset="0"/>
              </a:rPr>
              <a:t>«Мемориал воинам – бодайбинцам»</a:t>
            </a:r>
          </a:p>
          <a:p>
            <a:r>
              <a:rPr lang="ru-RU" sz="1600" dirty="0" smtClean="0">
                <a:effectLst>
                  <a:outerShdw blurRad="38100" dist="38100" dir="2700000" algn="tl">
                    <a:srgbClr val="000000">
                      <a:alpha val="43137"/>
                    </a:srgbClr>
                  </a:outerShdw>
                </a:effectLst>
                <a:latin typeface="Century" pitchFamily="18" charset="0"/>
              </a:rPr>
              <a:t> (№ 150 от 5 августа 1981 года)</a:t>
            </a:r>
            <a:endParaRPr lang="ru-RU" sz="16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3" name="TextBox 2"/>
          <p:cNvSpPr txBox="1"/>
          <p:nvPr/>
        </p:nvSpPr>
        <p:spPr>
          <a:xfrm>
            <a:off x="285720" y="5857892"/>
            <a:ext cx="8643998" cy="646331"/>
          </a:xfrm>
          <a:prstGeom prst="rect">
            <a:avLst/>
          </a:prstGeom>
          <a:noFill/>
        </p:spPr>
        <p:txBody>
          <a:bodyPr wrap="square" rtlCol="0">
            <a:spAutoFit/>
          </a:bodyPr>
          <a:lstStyle/>
          <a:p>
            <a:pPr algn="ctr"/>
            <a:r>
              <a:rPr lang="ru-RU" sz="3600" b="1" spc="300" dirty="0" smtClean="0">
                <a:effectLst>
                  <a:outerShdw blurRad="38100" dist="38100" dir="2700000" algn="tl">
                    <a:srgbClr val="000000">
                      <a:alpha val="43137"/>
                    </a:srgbClr>
                  </a:outerShdw>
                </a:effectLst>
                <a:latin typeface="Monotype Corsiva" pitchFamily="66" charset="0"/>
              </a:rPr>
              <a:t>Общий вид мемориала 1 июня 1981 год</a:t>
            </a:r>
            <a:r>
              <a:rPr lang="ru-RU" sz="3600" spc="300" dirty="0" smtClean="0">
                <a:effectLst>
                  <a:outerShdw blurRad="38100" dist="38100" dir="2700000" algn="tl">
                    <a:srgbClr val="000000">
                      <a:alpha val="43137"/>
                    </a:srgbClr>
                  </a:outerShdw>
                </a:effectLst>
                <a:latin typeface="Monotype Corsiva" pitchFamily="66" charset="0"/>
              </a:rPr>
              <a:t>а</a:t>
            </a:r>
            <a:endParaRPr lang="ru-RU" sz="36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0" y="5626894"/>
            <a:ext cx="9144000" cy="1231106"/>
          </a:xfrm>
          <a:prstGeom prst="rect">
            <a:avLst/>
          </a:prstGeom>
          <a:noFill/>
        </p:spPr>
        <p:txBody>
          <a:bodyPr wrap="square" rtlCol="0">
            <a:spAutoFit/>
          </a:bodyPr>
          <a:lstStyle/>
          <a:p>
            <a:pPr algn="ctr"/>
            <a:r>
              <a:rPr lang="ru-RU" sz="2800" b="1" spc="300" dirty="0" smtClean="0">
                <a:effectLst>
                  <a:outerShdw blurRad="38100" dist="38100" dir="2700000" algn="tl">
                    <a:srgbClr val="000000">
                      <a:alpha val="43137"/>
                    </a:srgbClr>
                  </a:outerShdw>
                </a:effectLst>
                <a:latin typeface="Monotype Corsiva" pitchFamily="66" charset="0"/>
              </a:rPr>
              <a:t>В 1983 году были установлены 6 пилонов, на которых закреплены плиты с фамилиями погибших</a:t>
            </a:r>
          </a:p>
          <a:p>
            <a:endParaRPr lang="ru-RU" dirty="0"/>
          </a:p>
        </p:txBody>
      </p:sp>
    </p:spTree>
  </p:cSld>
  <p:clrMapOvr>
    <a:masterClrMapping/>
  </p:clrMapOvr>
  <p:transition spd="med">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4282" y="0"/>
            <a:ext cx="3929090" cy="3693319"/>
          </a:xfrm>
          <a:prstGeom prst="rect">
            <a:avLst/>
          </a:prstGeom>
          <a:noFill/>
        </p:spPr>
        <p:txBody>
          <a:bodyPr wrap="square" rtlCol="0">
            <a:spAutoFit/>
          </a:bodyPr>
          <a:lstStyle/>
          <a:p>
            <a:pPr algn="just"/>
            <a:r>
              <a:rPr lang="ru-RU" spc="300" dirty="0" smtClean="0">
                <a:effectLst>
                  <a:outerShdw blurRad="38100" dist="38100" dir="2700000" algn="tl">
                    <a:srgbClr val="000000">
                      <a:alpha val="43137"/>
                    </a:srgbClr>
                  </a:outerShdw>
                </a:effectLst>
                <a:latin typeface="Monotype Corsiva" pitchFamily="66" charset="0"/>
              </a:rPr>
              <a:t>Инициатива </a:t>
            </a:r>
            <a:r>
              <a:rPr lang="ru-RU" spc="300" dirty="0">
                <a:effectLst>
                  <a:outerShdw blurRad="38100" dist="38100" dir="2700000" algn="tl">
                    <a:srgbClr val="000000">
                      <a:alpha val="43137"/>
                    </a:srgbClr>
                  </a:outerShdw>
                </a:effectLst>
                <a:latin typeface="Monotype Corsiva" pitchFamily="66" charset="0"/>
              </a:rPr>
              <a:t>изготовления и сооружения мемориала павшим войнам–бодайбинцам в ВОВ 1941–1945 гг. исходила от Бодайбинского ГК КПСС.</a:t>
            </a:r>
          </a:p>
          <a:p>
            <a:pPr algn="just"/>
            <a:r>
              <a:rPr lang="ru-RU" spc="300" dirty="0">
                <a:effectLst>
                  <a:outerShdw blurRad="38100" dist="38100" dir="2700000" algn="tl">
                    <a:srgbClr val="000000">
                      <a:alpha val="43137"/>
                    </a:srgbClr>
                  </a:outerShdw>
                </a:effectLst>
                <a:latin typeface="Monotype Corsiva" pitchFamily="66" charset="0"/>
              </a:rPr>
              <a:t>В 1967 г. была создана комиссия под председательством Князева Н. М</a:t>
            </a:r>
            <a:r>
              <a:rPr lang="ru-RU" spc="300" dirty="0" smtClean="0">
                <a:effectLst>
                  <a:outerShdw blurRad="38100" dist="38100" dir="2700000" algn="tl">
                    <a:srgbClr val="000000">
                      <a:alpha val="43137"/>
                    </a:srgbClr>
                  </a:outerShdw>
                </a:effectLst>
                <a:latin typeface="Monotype Corsiva" pitchFamily="66" charset="0"/>
              </a:rPr>
              <a:t>.–зам. председателя </a:t>
            </a:r>
            <a:r>
              <a:rPr lang="ru-RU" spc="300" dirty="0">
                <a:effectLst>
                  <a:outerShdw blurRad="38100" dist="38100" dir="2700000" algn="tl">
                    <a:srgbClr val="000000">
                      <a:alpha val="43137"/>
                    </a:srgbClr>
                  </a:outerShdw>
                </a:effectLst>
                <a:latin typeface="Monotype Corsiva" pitchFamily="66" charset="0"/>
              </a:rPr>
              <a:t>Горисполкома депутатов трудящихся по выбору места для сооружения памятника (монумента</a:t>
            </a:r>
            <a:r>
              <a:rPr lang="ru-RU" spc="300" dirty="0" smtClean="0">
                <a:effectLst>
                  <a:outerShdw blurRad="38100" dist="38100" dir="2700000" algn="tl">
                    <a:srgbClr val="000000">
                      <a:alpha val="43137"/>
                    </a:srgbClr>
                  </a:outerShdw>
                </a:effectLst>
                <a:latin typeface="Monotype Corsiva" pitchFamily="66" charset="0"/>
              </a:rPr>
              <a:t>).</a:t>
            </a:r>
            <a:endParaRPr lang="ru-RU" spc="300" dirty="0">
              <a:effectLst>
                <a:outerShdw blurRad="38100" dist="38100" dir="2700000" algn="tl">
                  <a:srgbClr val="000000">
                    <a:alpha val="43137"/>
                  </a:srgbClr>
                </a:outerShdw>
              </a:effectLst>
              <a:latin typeface="Monotype Corsiva" pitchFamily="66" charset="0"/>
            </a:endParaRPr>
          </a:p>
        </p:txBody>
      </p:sp>
      <p:pic>
        <p:nvPicPr>
          <p:cNvPr id="3075" name="Picture 3" descr="C:\Documents and Settings\Администратор\Рабочий стол\ВОВ\1 - 0027.jpg"/>
          <p:cNvPicPr>
            <a:picLocks noChangeAspect="1" noChangeArrowheads="1"/>
          </p:cNvPicPr>
          <p:nvPr/>
        </p:nvPicPr>
        <p:blipFill>
          <a:blip r:embed="rId3" cstate="print"/>
          <a:srcRect/>
          <a:stretch>
            <a:fillRect/>
          </a:stretch>
        </p:blipFill>
        <p:spPr bwMode="auto">
          <a:xfrm>
            <a:off x="214282" y="3714752"/>
            <a:ext cx="2242470" cy="3143248"/>
          </a:xfrm>
          <a:prstGeom prst="rect">
            <a:avLst/>
          </a:prstGeom>
          <a:ln>
            <a:noFill/>
          </a:ln>
          <a:effectLst>
            <a:outerShdw blurRad="292100" dist="139700" dir="2700000" algn="tl" rotWithShape="0">
              <a:srgbClr val="333333">
                <a:alpha val="65000"/>
              </a:srgbClr>
            </a:outerShdw>
          </a:effectLst>
        </p:spPr>
      </p:pic>
      <p:pic>
        <p:nvPicPr>
          <p:cNvPr id="3076" name="Picture 4" descr="C:\Documents and Settings\Администратор\Рабочий стол\ВОВ\1 - 0028.jpg"/>
          <p:cNvPicPr>
            <a:picLocks noChangeAspect="1" noChangeArrowheads="1"/>
          </p:cNvPicPr>
          <p:nvPr/>
        </p:nvPicPr>
        <p:blipFill>
          <a:blip r:embed="rId4" cstate="print"/>
          <a:srcRect/>
          <a:stretch>
            <a:fillRect/>
          </a:stretch>
        </p:blipFill>
        <p:spPr bwMode="auto">
          <a:xfrm>
            <a:off x="6572264" y="3695358"/>
            <a:ext cx="2286247" cy="316264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357686" y="1"/>
            <a:ext cx="4643470" cy="4308872"/>
          </a:xfrm>
          <a:prstGeom prst="rect">
            <a:avLst/>
          </a:prstGeom>
          <a:noFill/>
        </p:spPr>
        <p:txBody>
          <a:bodyPr wrap="square" rtlCol="0">
            <a:spAutoFit/>
          </a:bodyPr>
          <a:lstStyle/>
          <a:p>
            <a:pPr algn="just"/>
            <a:r>
              <a:rPr lang="ru-RU" spc="300" dirty="0" smtClean="0">
                <a:effectLst>
                  <a:outerShdw blurRad="38100" dist="38100" dir="2700000" algn="tl">
                    <a:srgbClr val="000000">
                      <a:alpha val="43137"/>
                    </a:srgbClr>
                  </a:outerShdw>
                </a:effectLst>
                <a:latin typeface="Monotype Corsiva" pitchFamily="66" charset="0"/>
              </a:rPr>
              <a:t>Члены комиссии:</a:t>
            </a:r>
          </a:p>
          <a:p>
            <a:pPr algn="just"/>
            <a:r>
              <a:rPr lang="ru-RU" sz="1600" spc="300" dirty="0" smtClean="0">
                <a:effectLst>
                  <a:outerShdw blurRad="38100" dist="38100" dir="2700000" algn="tl">
                    <a:srgbClr val="000000">
                      <a:alpha val="43137"/>
                    </a:srgbClr>
                  </a:outerShdw>
                </a:effectLst>
                <a:latin typeface="Monotype Corsiva" pitchFamily="66" charset="0"/>
              </a:rPr>
              <a:t>Панин Е. М.–начальник проектного отдела треста «Лензолото»</a:t>
            </a:r>
          </a:p>
          <a:p>
            <a:pPr algn="just"/>
            <a:r>
              <a:rPr lang="ru-RU" sz="1600" spc="300" dirty="0" smtClean="0">
                <a:effectLst>
                  <a:outerShdw blurRad="38100" dist="38100" dir="2700000" algn="tl">
                    <a:srgbClr val="000000">
                      <a:alpha val="43137"/>
                    </a:srgbClr>
                  </a:outerShdw>
                </a:effectLst>
                <a:latin typeface="Monotype Corsiva" pitchFamily="66" charset="0"/>
              </a:rPr>
              <a:t>Михеев И. Д.–</a:t>
            </a:r>
            <a:r>
              <a:rPr lang="ru-RU" sz="1600" spc="300" dirty="0" err="1" smtClean="0">
                <a:effectLst>
                  <a:outerShdw blurRad="38100" dist="38100" dir="2700000" algn="tl">
                    <a:srgbClr val="000000">
                      <a:alpha val="43137"/>
                    </a:srgbClr>
                  </a:outerShdw>
                </a:effectLst>
                <a:latin typeface="Monotype Corsiva" pitchFamily="66" charset="0"/>
              </a:rPr>
              <a:t>Бодайбиснкий</a:t>
            </a:r>
            <a:r>
              <a:rPr lang="ru-RU" sz="1600" spc="300" dirty="0" smtClean="0">
                <a:effectLst>
                  <a:outerShdw blurRad="38100" dist="38100" dir="2700000" algn="tl">
                    <a:srgbClr val="000000">
                      <a:alpha val="43137"/>
                    </a:srgbClr>
                  </a:outerShdw>
                </a:effectLst>
                <a:latin typeface="Monotype Corsiva" pitchFamily="66" charset="0"/>
              </a:rPr>
              <a:t> </a:t>
            </a:r>
            <a:r>
              <a:rPr lang="ru-RU" sz="1600" spc="300" dirty="0" err="1" smtClean="0">
                <a:effectLst>
                  <a:outerShdw blurRad="38100" dist="38100" dir="2700000" algn="tl">
                    <a:srgbClr val="000000">
                      <a:alpha val="43137"/>
                    </a:srgbClr>
                  </a:outerShdw>
                </a:effectLst>
                <a:latin typeface="Monotype Corsiva" pitchFamily="66" charset="0"/>
              </a:rPr>
              <a:t>Горвоенком</a:t>
            </a:r>
            <a:endParaRPr lang="ru-RU" sz="1600" spc="300" dirty="0" smtClean="0">
              <a:effectLst>
                <a:outerShdw blurRad="38100" dist="38100" dir="2700000" algn="tl">
                  <a:srgbClr val="000000">
                    <a:alpha val="43137"/>
                  </a:srgbClr>
                </a:outerShdw>
              </a:effectLst>
              <a:latin typeface="Monotype Corsiva" pitchFamily="66" charset="0"/>
            </a:endParaRPr>
          </a:p>
          <a:p>
            <a:pPr algn="just"/>
            <a:r>
              <a:rPr lang="ru-RU" sz="1600" spc="300" dirty="0" err="1" smtClean="0">
                <a:effectLst>
                  <a:outerShdw blurRad="38100" dist="38100" dir="2700000" algn="tl">
                    <a:srgbClr val="000000">
                      <a:alpha val="43137"/>
                    </a:srgbClr>
                  </a:outerShdw>
                </a:effectLst>
                <a:latin typeface="Monotype Corsiva" pitchFamily="66" charset="0"/>
              </a:rPr>
              <a:t>Кайгородов</a:t>
            </a:r>
            <a:r>
              <a:rPr lang="ru-RU" sz="1600" spc="300" dirty="0" smtClean="0">
                <a:effectLst>
                  <a:outerShdw blurRad="38100" dist="38100" dir="2700000" algn="tl">
                    <a:srgbClr val="000000">
                      <a:alpha val="43137"/>
                    </a:srgbClr>
                  </a:outerShdw>
                </a:effectLst>
                <a:latin typeface="Monotype Corsiva" pitchFamily="66" charset="0"/>
              </a:rPr>
              <a:t> В. Т.–секретарь РК Союза металлургической промышленности</a:t>
            </a:r>
          </a:p>
          <a:p>
            <a:pPr algn="just"/>
            <a:r>
              <a:rPr lang="ru-RU" sz="1600" spc="300" dirty="0" smtClean="0">
                <a:effectLst>
                  <a:outerShdw blurRad="38100" dist="38100" dir="2700000" algn="tl">
                    <a:srgbClr val="000000">
                      <a:alpha val="43137"/>
                    </a:srgbClr>
                  </a:outerShdw>
                </a:effectLst>
                <a:latin typeface="Monotype Corsiva" pitchFamily="66" charset="0"/>
              </a:rPr>
              <a:t>Кондратьев В. Т.–зав. городским отделом культуры</a:t>
            </a:r>
          </a:p>
          <a:p>
            <a:pPr algn="just"/>
            <a:r>
              <a:rPr lang="ru-RU" sz="1600" spc="300" dirty="0" smtClean="0">
                <a:effectLst>
                  <a:outerShdw blurRad="38100" dist="38100" dir="2700000" algn="tl">
                    <a:srgbClr val="000000">
                      <a:alpha val="43137"/>
                    </a:srgbClr>
                  </a:outerShdw>
                </a:effectLst>
                <a:latin typeface="Monotype Corsiva" pitchFamily="66" charset="0"/>
              </a:rPr>
              <a:t>Сычев В. Ф.–зав. идеологическим отделом горкома КПСС</a:t>
            </a:r>
          </a:p>
          <a:p>
            <a:pPr algn="just"/>
            <a:r>
              <a:rPr lang="ru-RU" sz="1600" spc="300" dirty="0" smtClean="0">
                <a:effectLst>
                  <a:outerShdw blurRad="38100" dist="38100" dir="2700000" algn="tl">
                    <a:srgbClr val="000000">
                      <a:alpha val="43137"/>
                    </a:srgbClr>
                  </a:outerShdw>
                </a:effectLst>
                <a:latin typeface="Monotype Corsiva" pitchFamily="66" charset="0"/>
              </a:rPr>
              <a:t>Горбовский М. О.–зам. </a:t>
            </a:r>
            <a:r>
              <a:rPr lang="ru-RU" sz="1600" spc="300" dirty="0" err="1" smtClean="0">
                <a:effectLst>
                  <a:outerShdw blurRad="38100" dist="38100" dir="2700000" algn="tl">
                    <a:srgbClr val="000000">
                      <a:alpha val="43137"/>
                    </a:srgbClr>
                  </a:outerShdw>
                </a:effectLst>
                <a:latin typeface="Monotype Corsiva" pitchFamily="66" charset="0"/>
              </a:rPr>
              <a:t>Горкомхозом</a:t>
            </a:r>
            <a:endParaRPr lang="ru-RU" sz="1600" spc="300" dirty="0" smtClean="0">
              <a:effectLst>
                <a:outerShdw blurRad="38100" dist="38100" dir="2700000" algn="tl">
                  <a:srgbClr val="000000">
                    <a:alpha val="43137"/>
                  </a:srgbClr>
                </a:outerShdw>
              </a:effectLst>
              <a:latin typeface="Monotype Corsiva" pitchFamily="66" charset="0"/>
            </a:endParaRPr>
          </a:p>
          <a:p>
            <a:pPr algn="just"/>
            <a:r>
              <a:rPr lang="ru-RU" sz="1600" spc="300" dirty="0" smtClean="0">
                <a:effectLst>
                  <a:outerShdw blurRad="38100" dist="38100" dir="2700000" algn="tl">
                    <a:srgbClr val="000000">
                      <a:alpha val="43137"/>
                    </a:srgbClr>
                  </a:outerShdw>
                </a:effectLst>
                <a:latin typeface="Monotype Corsiva" pitchFamily="66" charset="0"/>
              </a:rPr>
              <a:t>Красноярова С. Н.–и. о. главврача </a:t>
            </a:r>
            <a:r>
              <a:rPr lang="ru-RU" sz="1600" spc="300" dirty="0" err="1" smtClean="0">
                <a:effectLst>
                  <a:outerShdw blurRad="38100" dist="38100" dir="2700000" algn="tl">
                    <a:srgbClr val="000000">
                      <a:alpha val="43137"/>
                    </a:srgbClr>
                  </a:outerShdw>
                </a:effectLst>
                <a:latin typeface="Monotype Corsiva" pitchFamily="66" charset="0"/>
              </a:rPr>
              <a:t>санэпидемстанции</a:t>
            </a:r>
            <a:endParaRPr lang="ru-RU" sz="1600" spc="300" dirty="0" smtClean="0">
              <a:effectLst>
                <a:outerShdw blurRad="38100" dist="38100" dir="2700000" algn="tl">
                  <a:srgbClr val="000000">
                    <a:alpha val="43137"/>
                  </a:srgbClr>
                </a:outerShdw>
              </a:effectLst>
              <a:latin typeface="Monotype Corsiva" pitchFamily="66" charset="0"/>
            </a:endParaRPr>
          </a:p>
          <a:p>
            <a:pPr algn="just"/>
            <a:r>
              <a:rPr lang="ru-RU" sz="1600" spc="300" dirty="0" smtClean="0">
                <a:effectLst>
                  <a:outerShdw blurRad="38100" dist="38100" dir="2700000" algn="tl">
                    <a:srgbClr val="000000">
                      <a:alpha val="43137"/>
                    </a:srgbClr>
                  </a:outerShdw>
                </a:effectLst>
                <a:latin typeface="Monotype Corsiva" pitchFamily="66" charset="0"/>
              </a:rPr>
              <a:t>Степанов Б. Т.–</a:t>
            </a:r>
            <a:r>
              <a:rPr lang="ru-RU" sz="1600" spc="300" dirty="0" err="1" smtClean="0">
                <a:effectLst>
                  <a:outerShdw blurRad="38100" dist="38100" dir="2700000" algn="tl">
                    <a:srgbClr val="000000">
                      <a:alpha val="43137"/>
                    </a:srgbClr>
                  </a:outerShdw>
                </a:effectLst>
                <a:latin typeface="Monotype Corsiva" pitchFamily="66" charset="0"/>
              </a:rPr>
              <a:t>райпожинспектор</a:t>
            </a:r>
            <a:endParaRPr lang="ru-RU" sz="1600" spc="300" dirty="0" smtClean="0">
              <a:effectLst>
                <a:outerShdw blurRad="38100" dist="38100" dir="2700000" algn="tl">
                  <a:srgbClr val="000000">
                    <a:alpha val="43137"/>
                  </a:srgbClr>
                </a:outerShdw>
              </a:effectLst>
              <a:latin typeface="Monotype Corsiva" pitchFamily="66" charset="0"/>
            </a:endParaRPr>
          </a:p>
          <a:p>
            <a:pPr algn="just"/>
            <a:r>
              <a:rPr lang="ru-RU" sz="1600" spc="300" dirty="0" smtClean="0">
                <a:effectLst>
                  <a:outerShdw blurRad="38100" dist="38100" dir="2700000" algn="tl">
                    <a:srgbClr val="000000">
                      <a:alpha val="43137"/>
                    </a:srgbClr>
                  </a:outerShdw>
                </a:effectLst>
                <a:latin typeface="Monotype Corsiva" pitchFamily="66" charset="0"/>
              </a:rPr>
              <a:t>     </a:t>
            </a:r>
          </a:p>
          <a:p>
            <a:endParaRPr lang="ru-RU" sz="1600" dirty="0"/>
          </a:p>
        </p:txBody>
      </p:sp>
      <p:sp>
        <p:nvSpPr>
          <p:cNvPr id="8" name="TextBox 7"/>
          <p:cNvSpPr txBox="1"/>
          <p:nvPr/>
        </p:nvSpPr>
        <p:spPr>
          <a:xfrm>
            <a:off x="2428860" y="4303455"/>
            <a:ext cx="1714512" cy="2554545"/>
          </a:xfrm>
          <a:prstGeom prst="rect">
            <a:avLst/>
          </a:prstGeom>
          <a:noFill/>
        </p:spPr>
        <p:txBody>
          <a:bodyPr wrap="square" rtlCol="0">
            <a:spAutoFit/>
          </a:bodyPr>
          <a:lstStyle/>
          <a:p>
            <a:r>
              <a:rPr lang="ru-RU" sz="1600" dirty="0" smtClean="0">
                <a:effectLst>
                  <a:outerShdw blurRad="38100" dist="38100" dir="2700000" algn="tl">
                    <a:srgbClr val="000000">
                      <a:alpha val="43137"/>
                    </a:srgbClr>
                  </a:outerShdw>
                </a:effectLst>
                <a:latin typeface="Century" pitchFamily="18" charset="0"/>
              </a:rPr>
              <a:t>ПРОТОКОЛ актива города Бодайбо по организации общества охраны памятников истории и культуры от 10 января 1966 г.</a:t>
            </a:r>
            <a:endParaRPr lang="ru-RU" sz="1600" dirty="0">
              <a:effectLst>
                <a:outerShdw blurRad="38100" dist="38100" dir="2700000" algn="tl">
                  <a:srgbClr val="000000">
                    <a:alpha val="43137"/>
                  </a:srgbClr>
                </a:outerShdw>
              </a:effectLst>
              <a:latin typeface="Century" pitchFamily="18" charset="0"/>
            </a:endParaRPr>
          </a:p>
        </p:txBody>
      </p:sp>
      <p:sp>
        <p:nvSpPr>
          <p:cNvPr id="9" name="TextBox 8"/>
          <p:cNvSpPr txBox="1"/>
          <p:nvPr/>
        </p:nvSpPr>
        <p:spPr>
          <a:xfrm>
            <a:off x="4643438" y="4303455"/>
            <a:ext cx="2000264" cy="2554545"/>
          </a:xfrm>
          <a:prstGeom prst="rect">
            <a:avLst/>
          </a:prstGeom>
          <a:noFill/>
        </p:spPr>
        <p:txBody>
          <a:bodyPr wrap="square" rtlCol="0">
            <a:spAutoFit/>
          </a:bodyPr>
          <a:lstStyle/>
          <a:p>
            <a:pPr algn="r"/>
            <a:r>
              <a:rPr lang="ru-RU" sz="1600" dirty="0" smtClean="0">
                <a:effectLst>
                  <a:outerShdw blurRad="38100" dist="38100" dir="2700000" algn="tl">
                    <a:srgbClr val="000000">
                      <a:alpha val="43137"/>
                    </a:srgbClr>
                  </a:outerShdw>
                </a:effectLst>
                <a:latin typeface="Century" pitchFamily="18" charset="0"/>
              </a:rPr>
              <a:t>РЕШЕНИЕ № 6 от 20 января 1966г. «Об организации добровольного общества охраны памятников культуры и революционного движения»</a:t>
            </a:r>
            <a:endParaRPr lang="ru-RU" sz="16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912777" y="214290"/>
            <a:ext cx="4231223"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Празднование 50-летия, </a:t>
            </a:r>
          </a:p>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мая 1995 год</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plus/>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14348" y="571480"/>
            <a:ext cx="7643866" cy="6001643"/>
          </a:xfrm>
          <a:prstGeom prst="rect">
            <a:avLst/>
          </a:prstGeom>
          <a:noFill/>
        </p:spPr>
        <p:txBody>
          <a:bodyPr wrap="square" rtlCol="0">
            <a:spAutoFit/>
          </a:bodyPr>
          <a:lstStyle/>
          <a:p>
            <a:pPr algn="just"/>
            <a:r>
              <a:rPr lang="ru-RU" sz="3200" spc="300" dirty="0" smtClean="0">
                <a:effectLst>
                  <a:outerShdw blurRad="38100" dist="38100" dir="2700000" algn="tl">
                    <a:srgbClr val="000000">
                      <a:alpha val="43137"/>
                    </a:srgbClr>
                  </a:outerShdw>
                </a:effectLst>
                <a:latin typeface="Monotype Corsiva" pitchFamily="66" charset="0"/>
              </a:rPr>
              <a:t>В 1999 году список призванных в армию из Бодайбинского района (включая </a:t>
            </a:r>
            <a:r>
              <a:rPr lang="ru-RU" sz="3200" spc="300" dirty="0" err="1" smtClean="0">
                <a:effectLst>
                  <a:outerShdw blurRad="38100" dist="38100" dir="2700000" algn="tl">
                    <a:srgbClr val="000000">
                      <a:alpha val="43137"/>
                    </a:srgbClr>
                  </a:outerShdw>
                </a:effectLst>
                <a:latin typeface="Monotype Corsiva" pitchFamily="66" charset="0"/>
              </a:rPr>
              <a:t>Мамско</a:t>
            </a:r>
            <a:r>
              <a:rPr lang="ru-RU" sz="3200" spc="300" dirty="0" smtClean="0">
                <a:effectLst>
                  <a:outerShdw blurRad="38100" dist="38100" dir="2700000" algn="tl">
                    <a:srgbClr val="000000">
                      <a:alpha val="43137"/>
                    </a:srgbClr>
                  </a:outerShdw>
                </a:effectLst>
                <a:latin typeface="Monotype Corsiva" pitchFamily="66" charset="0"/>
              </a:rPr>
              <a:t>–Чуйский район) составил 12254 человека, в том числе 87 женщин. </a:t>
            </a:r>
            <a:r>
              <a:rPr lang="ru-RU" sz="3200" b="1" spc="300" dirty="0" smtClean="0">
                <a:effectLst>
                  <a:outerShdw blurRad="38100" dist="38100" dir="2700000" algn="tl">
                    <a:srgbClr val="000000">
                      <a:alpha val="43137"/>
                    </a:srgbClr>
                  </a:outerShdw>
                </a:effectLst>
                <a:latin typeface="Monotype Corsiva" pitchFamily="66" charset="0"/>
              </a:rPr>
              <a:t>На 1 января 2000 г. число погибших, призванных </a:t>
            </a:r>
            <a:r>
              <a:rPr lang="ru-RU" sz="3200" b="1" spc="300" dirty="0" err="1" smtClean="0">
                <a:effectLst>
                  <a:outerShdw blurRad="38100" dist="38100" dir="2700000" algn="tl">
                    <a:srgbClr val="000000">
                      <a:alpha val="43137"/>
                    </a:srgbClr>
                  </a:outerShdw>
                </a:effectLst>
                <a:latin typeface="Monotype Corsiva" pitchFamily="66" charset="0"/>
              </a:rPr>
              <a:t>Бодайбинским</a:t>
            </a:r>
            <a:r>
              <a:rPr lang="ru-RU" sz="3200" b="1" spc="300" dirty="0" smtClean="0">
                <a:effectLst>
                  <a:outerShdw blurRad="38100" dist="38100" dir="2700000" algn="tl">
                    <a:srgbClr val="000000">
                      <a:alpha val="43137"/>
                    </a:srgbClr>
                  </a:outerShdw>
                </a:effectLst>
                <a:latin typeface="Monotype Corsiva" pitchFamily="66" charset="0"/>
              </a:rPr>
              <a:t> райвоенкоматом составило 3570 человек.</a:t>
            </a:r>
            <a:r>
              <a:rPr lang="ru-RU" sz="3200" spc="300" dirty="0" smtClean="0">
                <a:effectLst>
                  <a:outerShdw blurRad="38100" dist="38100" dir="2700000" algn="tl">
                    <a:srgbClr val="000000">
                      <a:alpha val="43137"/>
                    </a:srgbClr>
                  </a:outerShdw>
                </a:effectLst>
                <a:latin typeface="Monotype Corsiva" pitchFamily="66" charset="0"/>
              </a:rPr>
              <a:t> В связи с выявлением дополнительных фамилий погибших, было решено увеличить количество пилонов.</a:t>
            </a:r>
          </a:p>
          <a:p>
            <a:pPr algn="just"/>
            <a:endParaRPr lang="ru-RU" sz="32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2226" name="Picture 2" descr="C:\Documents and Settings\Администратор\Рабочий стол\ВОВ\14.02.2018 - 0010.jpg"/>
          <p:cNvPicPr>
            <a:picLocks noChangeAspect="1" noChangeArrowheads="1"/>
          </p:cNvPicPr>
          <p:nvPr/>
        </p:nvPicPr>
        <p:blipFill>
          <a:blip r:embed="rId4" cstate="print"/>
          <a:srcRect l="11672" t="5921" r="4954" b="38420"/>
          <a:stretch>
            <a:fillRect/>
          </a:stretch>
        </p:blipFill>
        <p:spPr bwMode="auto">
          <a:xfrm>
            <a:off x="5143504" y="285728"/>
            <a:ext cx="3571900" cy="3357586"/>
          </a:xfrm>
          <a:prstGeom prst="rect">
            <a:avLst/>
          </a:prstGeom>
          <a:noFill/>
        </p:spPr>
      </p:pic>
      <p:pic>
        <p:nvPicPr>
          <p:cNvPr id="52228" name="Picture 4" descr="C:\Documents and Settings\Администратор\Рабочий стол\ВОВ\14.02.2018 - 0013.jpg"/>
          <p:cNvPicPr>
            <a:picLocks noChangeAspect="1" noChangeArrowheads="1"/>
          </p:cNvPicPr>
          <p:nvPr/>
        </p:nvPicPr>
        <p:blipFill>
          <a:blip r:embed="rId5" cstate="print"/>
          <a:srcRect/>
          <a:stretch>
            <a:fillRect/>
          </a:stretch>
        </p:blipFill>
        <p:spPr bwMode="auto">
          <a:xfrm>
            <a:off x="3214678" y="4000504"/>
            <a:ext cx="5578475" cy="496888"/>
          </a:xfrm>
          <a:prstGeom prst="rect">
            <a:avLst/>
          </a:prstGeom>
          <a:noFill/>
        </p:spPr>
      </p:pic>
      <p:sp>
        <p:nvSpPr>
          <p:cNvPr id="5" name="TextBox 4"/>
          <p:cNvSpPr txBox="1"/>
          <p:nvPr/>
        </p:nvSpPr>
        <p:spPr>
          <a:xfrm>
            <a:off x="285720" y="285728"/>
            <a:ext cx="4714908" cy="3785652"/>
          </a:xfrm>
          <a:prstGeom prst="rect">
            <a:avLst/>
          </a:prstGeom>
          <a:noFill/>
        </p:spPr>
        <p:txBody>
          <a:bodyPr wrap="square" rtlCol="0">
            <a:spAutoFit/>
          </a:bodyPr>
          <a:lstStyle/>
          <a:p>
            <a:pPr algn="just"/>
            <a:r>
              <a:rPr lang="ru-RU" sz="2000" dirty="0" smtClean="0">
                <a:effectLst>
                  <a:outerShdw blurRad="38100" dist="38100" dir="2700000" algn="tl">
                    <a:srgbClr val="000000">
                      <a:alpha val="43137"/>
                    </a:srgbClr>
                  </a:outerShdw>
                </a:effectLst>
                <a:latin typeface="Monotype Corsiva" pitchFamily="66" charset="0"/>
              </a:rPr>
              <a:t>Постановлением мэра от 17 сентября 1999 г. № 849 «О мероприятиях по подготовке и проведению празднования 55-ой годовщины Победы в ВОВ 1941–1945 гг.» было решено образовать в районе организационный комитет по подготовке и проведению празднования. Председатель оргкомитета – </a:t>
            </a:r>
            <a:r>
              <a:rPr lang="ru-RU" sz="2000" dirty="0" err="1" smtClean="0">
                <a:effectLst>
                  <a:outerShdw blurRad="38100" dist="38100" dir="2700000" algn="tl">
                    <a:srgbClr val="000000">
                      <a:alpha val="43137"/>
                    </a:srgbClr>
                  </a:outerShdw>
                </a:effectLst>
                <a:latin typeface="Monotype Corsiva" pitchFamily="66" charset="0"/>
              </a:rPr>
              <a:t>Нуриманшин</a:t>
            </a:r>
            <a:r>
              <a:rPr lang="ru-RU" sz="2000" dirty="0" smtClean="0">
                <a:effectLst>
                  <a:outerShdw blurRad="38100" dist="38100" dir="2700000" algn="tl">
                    <a:srgbClr val="000000">
                      <a:alpha val="43137"/>
                    </a:srgbClr>
                  </a:outerShdw>
                </a:effectLst>
                <a:latin typeface="Monotype Corsiva" pitchFamily="66" charset="0"/>
              </a:rPr>
              <a:t> Л. А., мэр г. Бодайбо и района. В обязательной программе мероприятий стоял вопрос об окончательной реконструкции монумента воинам–бодайбинцам на площади Победы в срок до 1 квартала 2000 г. </a:t>
            </a:r>
            <a:endParaRPr lang="ru-RU" sz="2000" dirty="0">
              <a:effectLst>
                <a:outerShdw blurRad="38100" dist="38100" dir="2700000" algn="tl">
                  <a:srgbClr val="000000">
                    <a:alpha val="43137"/>
                  </a:srgbClr>
                </a:outerShdw>
              </a:effectLst>
              <a:latin typeface="Monotype Corsiva" pitchFamily="66" charset="0"/>
            </a:endParaRPr>
          </a:p>
        </p:txBody>
      </p:sp>
      <p:sp>
        <p:nvSpPr>
          <p:cNvPr id="6" name="TextBox 5"/>
          <p:cNvSpPr txBox="1"/>
          <p:nvPr/>
        </p:nvSpPr>
        <p:spPr>
          <a:xfrm>
            <a:off x="428596" y="4643446"/>
            <a:ext cx="7072362" cy="2308324"/>
          </a:xfrm>
          <a:prstGeom prst="rect">
            <a:avLst/>
          </a:prstGeom>
          <a:noFill/>
        </p:spPr>
        <p:txBody>
          <a:bodyPr wrap="square" rtlCol="0">
            <a:spAutoFit/>
          </a:bodyPr>
          <a:lstStyle/>
          <a:p>
            <a:pPr algn="just"/>
            <a:r>
              <a:rPr lang="ru-RU" spc="300" dirty="0" smtClean="0">
                <a:effectLst>
                  <a:outerShdw blurRad="38100" dist="38100" dir="2700000" algn="tl">
                    <a:srgbClr val="000000">
                      <a:alpha val="43137"/>
                    </a:srgbClr>
                  </a:outerShdw>
                </a:effectLst>
                <a:latin typeface="Monotype Corsiva" pitchFamily="66" charset="0"/>
              </a:rPr>
              <a:t>10 ноября 1999 года Управлением капитального строительства мэрии г. Бодайбо и района, в лице начальника </a:t>
            </a:r>
            <a:r>
              <a:rPr lang="ru-RU" spc="300" dirty="0" err="1" smtClean="0">
                <a:effectLst>
                  <a:outerShdw blurRad="38100" dist="38100" dir="2700000" algn="tl">
                    <a:srgbClr val="000000">
                      <a:alpha val="43137"/>
                    </a:srgbClr>
                  </a:outerShdw>
                </a:effectLst>
                <a:latin typeface="Monotype Corsiva" pitchFamily="66" charset="0"/>
              </a:rPr>
              <a:t>УКСа</a:t>
            </a:r>
            <a:r>
              <a:rPr lang="ru-RU" spc="300" dirty="0" smtClean="0">
                <a:effectLst>
                  <a:outerShdw blurRad="38100" dist="38100" dir="2700000" algn="tl">
                    <a:srgbClr val="000000">
                      <a:alpha val="43137"/>
                    </a:srgbClr>
                  </a:outerShdw>
                </a:effectLst>
                <a:latin typeface="Monotype Corsiva" pitchFamily="66" charset="0"/>
              </a:rPr>
              <a:t> Аракчеева А. Я. и ООО «Асфальтировщик» в лице </a:t>
            </a:r>
            <a:r>
              <a:rPr lang="ru-RU" spc="300" dirty="0" err="1" smtClean="0">
                <a:effectLst>
                  <a:outerShdw blurRad="38100" dist="38100" dir="2700000" algn="tl">
                    <a:srgbClr val="000000">
                      <a:alpha val="43137"/>
                    </a:srgbClr>
                  </a:outerShdw>
                </a:effectLst>
                <a:latin typeface="Monotype Corsiva" pitchFamily="66" charset="0"/>
              </a:rPr>
              <a:t>Нуроян</a:t>
            </a:r>
            <a:r>
              <a:rPr lang="ru-RU" spc="300" dirty="0" smtClean="0">
                <a:effectLst>
                  <a:outerShdw blurRad="38100" dist="38100" dir="2700000" algn="tl">
                    <a:srgbClr val="000000">
                      <a:alpha val="43137"/>
                    </a:srgbClr>
                  </a:outerShdw>
                </a:effectLst>
                <a:latin typeface="Monotype Corsiva" pitchFamily="66" charset="0"/>
              </a:rPr>
              <a:t> Г. Х. заключили договор о реконструкции (расширении) мемориала, заключающееся в установке 4 дополнительных пилонов. Срок установки определен с 01.07.1999 г. по май 2000 г.</a:t>
            </a:r>
          </a:p>
          <a:p>
            <a:endParaRPr lang="ru-RU" dirty="0"/>
          </a:p>
        </p:txBody>
      </p:sp>
    </p:spTree>
  </p:cSld>
  <p:clrMapOvr>
    <a:masterClrMapping/>
  </p:clrMapOvr>
  <p:transition spd="med">
    <p:plu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3250" name="Picture 2" descr="C:\Documents and Settings\Администратор\Рабочий стол\ВОВ\Работники ООО ЛенРЭМ за установкой подрамников 27 апреля 2000.jpg"/>
          <p:cNvPicPr>
            <a:picLocks noChangeAspect="1" noChangeArrowheads="1"/>
          </p:cNvPicPr>
          <p:nvPr/>
        </p:nvPicPr>
        <p:blipFill>
          <a:blip r:embed="rId3" cstate="print"/>
          <a:srcRect/>
          <a:stretch>
            <a:fillRect/>
          </a:stretch>
        </p:blipFill>
        <p:spPr bwMode="auto">
          <a:xfrm>
            <a:off x="571472" y="357166"/>
            <a:ext cx="8072494" cy="508980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71472" y="5643578"/>
            <a:ext cx="7929618" cy="830997"/>
          </a:xfrm>
          <a:prstGeom prst="rect">
            <a:avLst/>
          </a:prstGeom>
          <a:noFill/>
        </p:spPr>
        <p:txBody>
          <a:bodyPr wrap="square" rtlCol="0">
            <a:spAutoFit/>
          </a:bodyPr>
          <a:lstStyle/>
          <a:p>
            <a:pPr algn="ctr"/>
            <a:r>
              <a:rPr lang="ru-RU" sz="2400" spc="300" dirty="0" smtClean="0">
                <a:effectLst>
                  <a:outerShdw blurRad="38100" dist="38100" dir="2700000" algn="tl">
                    <a:srgbClr val="000000">
                      <a:alpha val="43137"/>
                    </a:srgbClr>
                  </a:outerShdw>
                </a:effectLst>
                <a:latin typeface="Monotype Corsiva" pitchFamily="66" charset="0"/>
              </a:rPr>
              <a:t>ООО «</a:t>
            </a:r>
            <a:r>
              <a:rPr lang="ru-RU" sz="2400" spc="300" dirty="0" err="1" smtClean="0">
                <a:effectLst>
                  <a:outerShdw blurRad="38100" dist="38100" dir="2700000" algn="tl">
                    <a:srgbClr val="000000">
                      <a:alpha val="43137"/>
                    </a:srgbClr>
                  </a:outerShdw>
                </a:effectLst>
                <a:latin typeface="Monotype Corsiva" pitchFamily="66" charset="0"/>
              </a:rPr>
              <a:t>Ленрэм</a:t>
            </a:r>
            <a:r>
              <a:rPr lang="ru-RU" sz="2400" spc="300" dirty="0" smtClean="0">
                <a:effectLst>
                  <a:outerShdw blurRad="38100" dist="38100" dir="2700000" algn="tl">
                    <a:srgbClr val="000000">
                      <a:alpha val="43137"/>
                    </a:srgbClr>
                  </a:outerShdw>
                </a:effectLst>
                <a:latin typeface="Monotype Corsiva" pitchFamily="66" charset="0"/>
              </a:rPr>
              <a:t>» выполнило заказ мэрии по изготовлению мемориальных плит, подрамников.</a:t>
            </a:r>
            <a:endParaRPr lang="ru-RU" sz="24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descr="C:\Documents and Settings\Администратор\Рабочий стол\ВОВ\Работники ООО ЛенРЭМ за установкой мемориальных плит 28 апреля 2000.jpg"/>
          <p:cNvPicPr>
            <a:picLocks noChangeAspect="1" noChangeArrowheads="1"/>
          </p:cNvPicPr>
          <p:nvPr/>
        </p:nvPicPr>
        <p:blipFill>
          <a:blip r:embed="rId3" cstate="print"/>
          <a:srcRect/>
          <a:stretch>
            <a:fillRect/>
          </a:stretch>
        </p:blipFill>
        <p:spPr bwMode="auto">
          <a:xfrm>
            <a:off x="571472" y="1357298"/>
            <a:ext cx="8008381" cy="514353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0" y="0"/>
            <a:ext cx="9144000" cy="1631216"/>
          </a:xfrm>
          <a:prstGeom prst="rect">
            <a:avLst/>
          </a:prstGeom>
          <a:noFill/>
        </p:spPr>
        <p:txBody>
          <a:bodyPr wrap="square" rtlCol="0">
            <a:spAutoFit/>
          </a:bodyPr>
          <a:lstStyle/>
          <a:p>
            <a:pPr algn="ctr"/>
            <a:r>
              <a:rPr lang="ru-RU" sz="2000" spc="300" dirty="0" smtClean="0">
                <a:effectLst>
                  <a:outerShdw blurRad="38100" dist="38100" dir="2700000" algn="tl">
                    <a:srgbClr val="000000">
                      <a:alpha val="43137"/>
                    </a:srgbClr>
                  </a:outerShdw>
                </a:effectLst>
                <a:latin typeface="Monotype Corsiva" pitchFamily="66" charset="0"/>
              </a:rPr>
              <a:t>27 – 28 апреля 2000 г. работниками организации под руководством начальника котельно-сварочного цеха Ковалева С. Н. установили мемориальные плиты. Завершилась огромная и тяжелая работа по реконструкции мемориала.</a:t>
            </a:r>
          </a:p>
          <a:p>
            <a:pPr algn="ctr"/>
            <a:endParaRPr lang="ru-RU" sz="2000"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4274" name="Picture 2" descr="C:\Documents and Settings\Администратор\Рабочий стол\ВОВ\88769_1000.jpg"/>
          <p:cNvPicPr>
            <a:picLocks noChangeAspect="1" noChangeArrowheads="1"/>
          </p:cNvPicPr>
          <p:nvPr/>
        </p:nvPicPr>
        <p:blipFill>
          <a:blip r:embed="rId3" cstate="print"/>
          <a:srcRect/>
          <a:stretch>
            <a:fillRect/>
          </a:stretch>
        </p:blipFill>
        <p:spPr bwMode="auto">
          <a:xfrm>
            <a:off x="428596" y="214290"/>
            <a:ext cx="5715040" cy="428628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28596" y="4642009"/>
            <a:ext cx="7143800" cy="2215991"/>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Мемориал погибшим воинам–бодайбинцам в Великой Отечественной войне 1941—1945 гг. Бетонные пилоны, установленные с наклоном к бетонной скульптуре на площади; 1 этап – на 2092 воина–погибших, в 2002 г. мемориал закончен с дополнением – всего 3 543 чел.</a:t>
            </a:r>
          </a:p>
          <a:p>
            <a:endParaRPr lang="ru-RU" dirty="0"/>
          </a:p>
        </p:txBody>
      </p:sp>
    </p:spTree>
  </p:cSld>
  <p:clrMapOvr>
    <a:masterClrMapping/>
  </p:clrMapOvr>
  <p:transition spd="med">
    <p:plu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5298" name="Picture 2" descr="C:\Documents and Settings\Администратор\Рабочий стол\ВОВ\a386a8.bmnhbo.53lz.xc.m8.jpg"/>
          <p:cNvPicPr>
            <a:picLocks noChangeAspect="1" noChangeArrowheads="1"/>
          </p:cNvPicPr>
          <p:nvPr/>
        </p:nvPicPr>
        <p:blipFill>
          <a:blip r:embed="rId3" cstate="print"/>
          <a:srcRect/>
          <a:stretch>
            <a:fillRect/>
          </a:stretch>
        </p:blipFill>
        <p:spPr bwMode="auto">
          <a:xfrm>
            <a:off x="142844" y="142852"/>
            <a:ext cx="5143536" cy="342902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2844" y="3995678"/>
            <a:ext cx="7643866" cy="2862322"/>
          </a:xfrm>
          <a:prstGeom prst="rect">
            <a:avLst/>
          </a:prstGeom>
          <a:noFill/>
        </p:spPr>
        <p:txBody>
          <a:bodyPr wrap="square" rtlCol="0">
            <a:spAutoFit/>
          </a:bodyPr>
          <a:lstStyle/>
          <a:p>
            <a:pPr algn="just"/>
            <a:r>
              <a:rPr lang="ru-RU" sz="2000" b="1" spc="300" dirty="0" smtClean="0">
                <a:effectLst>
                  <a:outerShdw blurRad="38100" dist="38100" dir="2700000" algn="tl">
                    <a:srgbClr val="000000">
                      <a:alpha val="43137"/>
                    </a:srgbClr>
                  </a:outerShdw>
                </a:effectLst>
                <a:latin typeface="Monotype Corsiva" pitchFamily="66" charset="0"/>
              </a:rPr>
              <a:t>Черное крыло войны с первых дней коснулось всех уголков нашей необъятной Родины.. За годы войны на защиту Родины Золотая лена направила свыше 12000 человек.. Отважно сражались бодайбинцы.. Мы чтим их героические подвиги.. Благодарный народ воздвиг памятник воинам–бодайбинцам, который будет стоять как бессменный страж их неувядаемой славы и будет свидетельством и воплощением нашей безграничной гордости и уважения..</a:t>
            </a:r>
            <a:endParaRPr lang="ru-RU" sz="2000" b="1" spc="300" dirty="0">
              <a:effectLst>
                <a:outerShdw blurRad="38100" dist="38100" dir="2700000" algn="tl">
                  <a:srgbClr val="000000">
                    <a:alpha val="43137"/>
                  </a:srgbClr>
                </a:outerShdw>
              </a:effectLst>
              <a:latin typeface="Monotype Corsiva" pitchFamily="66" charset="0"/>
            </a:endParaRPr>
          </a:p>
        </p:txBody>
      </p:sp>
      <p:pic>
        <p:nvPicPr>
          <p:cNvPr id="55299" name="Picture 3" descr="C:\Documents and Settings\Администратор\Рабочий стол\Для презентации\pic2_09052017101648.jpg"/>
          <p:cNvPicPr>
            <a:picLocks noChangeAspect="1" noChangeArrowheads="1"/>
          </p:cNvPicPr>
          <p:nvPr/>
        </p:nvPicPr>
        <p:blipFill>
          <a:blip r:embed="rId4" cstate="print"/>
          <a:srcRect/>
          <a:stretch>
            <a:fillRect/>
          </a:stretch>
        </p:blipFill>
        <p:spPr bwMode="auto">
          <a:xfrm>
            <a:off x="6786578" y="214290"/>
            <a:ext cx="2018656" cy="1428760"/>
          </a:xfrm>
          <a:prstGeom prst="rect">
            <a:avLst/>
          </a:prstGeom>
          <a:ln>
            <a:noFill/>
          </a:ln>
          <a:effectLst>
            <a:outerShdw blurRad="292100" dist="139700" dir="2700000" algn="tl" rotWithShape="0">
              <a:srgbClr val="333333">
                <a:alpha val="65000"/>
              </a:srgbClr>
            </a:outerShdw>
          </a:effectLst>
        </p:spPr>
      </p:pic>
      <p:pic>
        <p:nvPicPr>
          <p:cNvPr id="55300" name="Picture 4" descr="C:\Documents and Settings\Администратор\Рабочий стол\Для презентации\01.jpg"/>
          <p:cNvPicPr>
            <a:picLocks noChangeAspect="1" noChangeArrowheads="1"/>
          </p:cNvPicPr>
          <p:nvPr/>
        </p:nvPicPr>
        <p:blipFill>
          <a:blip r:embed="rId5" cstate="print"/>
          <a:srcRect b="41819"/>
          <a:stretch>
            <a:fillRect/>
          </a:stretch>
        </p:blipFill>
        <p:spPr bwMode="auto">
          <a:xfrm>
            <a:off x="5643570" y="2357430"/>
            <a:ext cx="2729646" cy="1191094"/>
          </a:xfrm>
          <a:prstGeom prst="rect">
            <a:avLst/>
          </a:prstGeom>
          <a:noFill/>
        </p:spPr>
      </p:pic>
    </p:spTree>
  </p:cSld>
  <p:clrMapOvr>
    <a:masterClrMapping/>
  </p:clrMapOvr>
  <p:transition spd="med">
    <p:plus/>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1538883"/>
          </a:xfrm>
          <a:prstGeom prst="rect">
            <a:avLst/>
          </a:prstGeom>
          <a:noFill/>
        </p:spPr>
        <p:txBody>
          <a:bodyPr wrap="square" rtlCol="0">
            <a:spAutoFit/>
          </a:bodyPr>
          <a:lstStyle/>
          <a:p>
            <a:pPr algn="ctr"/>
            <a:r>
              <a:rPr lang="ru-RU" sz="5400" b="1" spc="300" dirty="0" smtClean="0">
                <a:effectLst>
                  <a:outerShdw blurRad="38100" dist="38100" dir="2700000" algn="tl">
                    <a:srgbClr val="000000">
                      <a:alpha val="43137"/>
                    </a:srgbClr>
                  </a:outerShdw>
                </a:effectLst>
                <a:latin typeface="Monotype Corsiva" pitchFamily="66" charset="0"/>
              </a:rPr>
              <a:t>Спасибо за внимание!</a:t>
            </a:r>
          </a:p>
          <a:p>
            <a:endParaRPr lang="ru-RU" sz="4000" dirty="0"/>
          </a:p>
        </p:txBody>
      </p:sp>
    </p:spTree>
  </p:cSld>
  <p:clrMapOvr>
    <a:masterClrMapping/>
  </p:clrMapOvr>
  <p:transition spd="med">
    <p:plus/>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00034" y="500042"/>
            <a:ext cx="8143932" cy="5601533"/>
          </a:xfrm>
          <a:prstGeom prst="rect">
            <a:avLst/>
          </a:prstGeom>
          <a:noFill/>
        </p:spPr>
        <p:txBody>
          <a:bodyPr wrap="square" rtlCol="0">
            <a:spAutoFit/>
          </a:bodyPr>
          <a:lstStyle/>
          <a:p>
            <a:pPr algn="just"/>
            <a:r>
              <a:rPr lang="ru-RU" sz="2000" spc="300" dirty="0" smtClean="0">
                <a:effectLst>
                  <a:outerShdw blurRad="38100" dist="38100" dir="2700000" algn="tl">
                    <a:srgbClr val="000000">
                      <a:alpha val="43137"/>
                    </a:srgbClr>
                  </a:outerShdw>
                </a:effectLst>
                <a:latin typeface="Monotype Corsiva" pitchFamily="66" charset="0"/>
              </a:rPr>
              <a:t>Комиссия </a:t>
            </a:r>
            <a:r>
              <a:rPr lang="ru-RU" sz="2000" spc="300" dirty="0">
                <a:effectLst>
                  <a:outerShdw blurRad="38100" dist="38100" dir="2700000" algn="tl">
                    <a:srgbClr val="000000">
                      <a:alpha val="43137"/>
                    </a:srgbClr>
                  </a:outerShdw>
                </a:effectLst>
                <a:latin typeface="Monotype Corsiva" pitchFamily="66" charset="0"/>
              </a:rPr>
              <a:t>рассмотрела три варианта мест:</a:t>
            </a:r>
          </a:p>
          <a:p>
            <a:pPr algn="just"/>
            <a:r>
              <a:rPr lang="ru-RU" sz="2000" spc="300" dirty="0">
                <a:effectLst>
                  <a:outerShdw blurRad="38100" dist="38100" dir="2700000" algn="tl">
                    <a:srgbClr val="000000">
                      <a:alpha val="43137"/>
                    </a:srgbClr>
                  </a:outerShdw>
                </a:effectLst>
                <a:latin typeface="Monotype Corsiva" pitchFamily="66" charset="0"/>
              </a:rPr>
              <a:t>1. Сосновая горка, прилегающая к городской парикмахерской (на горке до 20-х годов располагалось первое кладбище Бодайбинской резиденции).</a:t>
            </a:r>
          </a:p>
          <a:p>
            <a:pPr algn="just"/>
            <a:r>
              <a:rPr lang="ru-RU" sz="2000" spc="300" dirty="0">
                <a:effectLst>
                  <a:outerShdw blurRad="38100" dist="38100" dir="2700000" algn="tl">
                    <a:srgbClr val="000000">
                      <a:alpha val="43137"/>
                    </a:srgbClr>
                  </a:outerShdw>
                </a:effectLst>
                <a:latin typeface="Monotype Corsiva" pitchFamily="66" charset="0"/>
              </a:rPr>
              <a:t>2. На углу пересечения улиц Мира и Урицкого, параллельно полотну железной дороги, в районе фотографии.</a:t>
            </a:r>
          </a:p>
          <a:p>
            <a:pPr algn="just"/>
            <a:r>
              <a:rPr lang="ru-RU" sz="2000" spc="300" dirty="0">
                <a:effectLst>
                  <a:outerShdw blurRad="38100" dist="38100" dir="2700000" algn="tl">
                    <a:srgbClr val="000000">
                      <a:alpha val="43137"/>
                    </a:srgbClr>
                  </a:outerShdw>
                </a:effectLst>
                <a:latin typeface="Monotype Corsiva" pitchFamily="66" charset="0"/>
              </a:rPr>
              <a:t>3. На правом берегу р. Витим, на площади между лодочной станцией и водной пристанью г. Бодайбо.</a:t>
            </a:r>
          </a:p>
          <a:p>
            <a:pPr algn="just"/>
            <a:r>
              <a:rPr lang="ru-RU" sz="2000" spc="300" dirty="0">
                <a:effectLst>
                  <a:outerShdw blurRad="38100" dist="38100" dir="2700000" algn="tl">
                    <a:srgbClr val="000000">
                      <a:alpha val="43137"/>
                    </a:srgbClr>
                  </a:outerShdw>
                </a:effectLst>
                <a:latin typeface="Monotype Corsiva" pitchFamily="66" charset="0"/>
              </a:rPr>
              <a:t>Комиссия предложила на утверждение исполкома Горсовета депутатов трудящихся </a:t>
            </a:r>
            <a:r>
              <a:rPr lang="ru-RU" sz="2000" u="sng" spc="300" dirty="0">
                <a:effectLst>
                  <a:outerShdw blurRad="38100" dist="38100" dir="2700000" algn="tl">
                    <a:srgbClr val="000000">
                      <a:alpha val="43137"/>
                    </a:srgbClr>
                  </a:outerShdw>
                </a:effectLst>
                <a:latin typeface="Monotype Corsiva" pitchFamily="66" charset="0"/>
              </a:rPr>
              <a:t>третий вариант</a:t>
            </a:r>
            <a:r>
              <a:rPr lang="ru-RU" sz="2000" spc="300" dirty="0">
                <a:effectLst>
                  <a:outerShdw blurRad="38100" dist="38100" dir="2700000" algn="tl">
                    <a:srgbClr val="000000">
                      <a:alpha val="43137"/>
                    </a:srgbClr>
                  </a:outerShdw>
                </a:effectLst>
                <a:latin typeface="Monotype Corsiva" pitchFamily="66" charset="0"/>
              </a:rPr>
              <a:t>, требовавший меньше затрат на строительные и монтажные работы. Памятник своим архитектурным величием будет напоминать, что воины–бодайбинцы с данного берега р. Витим уезжали на защиту Родины. Местность позволяла разбить сквер, бульвар для отдыха трудящихся, прилегающая площадь позволяла проводить массовые мероприятия.</a:t>
            </a:r>
          </a:p>
          <a:p>
            <a:pPr algn="just"/>
            <a:endParaRPr lang="ru-RU" spc="300" dirty="0">
              <a:effectLst>
                <a:outerShdw blurRad="38100" dist="38100" dir="2700000" algn="tl">
                  <a:srgbClr val="000000">
                    <a:alpha val="43137"/>
                  </a:srgbClr>
                </a:outerShdw>
              </a:effectLst>
              <a:latin typeface="Monotype Corsiva" pitchFamily="66" charset="0"/>
            </a:endParaRPr>
          </a:p>
        </p:txBody>
      </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8434" name="Picture 2" descr="C:\Documents and Settings\Администратор\Рабочий стол\ВОВ\1 - 0029.jpg"/>
          <p:cNvPicPr>
            <a:picLocks noChangeAspect="1" noChangeArrowheads="1"/>
          </p:cNvPicPr>
          <p:nvPr/>
        </p:nvPicPr>
        <p:blipFill>
          <a:blip r:embed="rId3" cstate="print"/>
          <a:srcRect/>
          <a:stretch>
            <a:fillRect/>
          </a:stretch>
        </p:blipFill>
        <p:spPr bwMode="auto">
          <a:xfrm>
            <a:off x="428596" y="357166"/>
            <a:ext cx="4357718" cy="612993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072066" y="785794"/>
            <a:ext cx="3857652" cy="2677656"/>
          </a:xfrm>
          <a:prstGeom prst="rect">
            <a:avLst/>
          </a:prstGeom>
          <a:noFill/>
        </p:spPr>
        <p:txBody>
          <a:bodyPr wrap="square" rtlCol="0">
            <a:spAutoFit/>
          </a:bodyPr>
          <a:lstStyle/>
          <a:p>
            <a:pPr algn="just"/>
            <a:r>
              <a:rPr lang="ru-RU" sz="2400" dirty="0" smtClean="0">
                <a:effectLst>
                  <a:outerShdw blurRad="38100" dist="38100" dir="2700000" algn="tl">
                    <a:srgbClr val="000000">
                      <a:alpha val="43137"/>
                    </a:srgbClr>
                  </a:outerShdw>
                </a:effectLst>
                <a:latin typeface="Century" pitchFamily="18" charset="0"/>
              </a:rPr>
              <a:t>АКТ комиссии по выбору места дл сооружения памятника (монумента) воинам–бодайбинцам, погибшим на фронтах Великой Отечественной войны 1941–1945 гг.</a:t>
            </a:r>
            <a:endParaRPr lang="ru-RU" sz="24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8435" name="Picture 3" descr="C:\Documents and Settings\Администратор\Рабочий стол\ВОВ\1 - 0030.jpg"/>
          <p:cNvPicPr>
            <a:picLocks noChangeAspect="1" noChangeArrowheads="1"/>
          </p:cNvPicPr>
          <p:nvPr/>
        </p:nvPicPr>
        <p:blipFill>
          <a:blip r:embed="rId3" cstate="print"/>
          <a:srcRect/>
          <a:stretch>
            <a:fillRect/>
          </a:stretch>
        </p:blipFill>
        <p:spPr bwMode="auto">
          <a:xfrm>
            <a:off x="500034" y="214290"/>
            <a:ext cx="4214842" cy="595696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929190" y="357166"/>
            <a:ext cx="3929090" cy="4708981"/>
          </a:xfrm>
          <a:prstGeom prst="rect">
            <a:avLst/>
          </a:prstGeom>
          <a:noFill/>
        </p:spPr>
        <p:txBody>
          <a:bodyPr wrap="square" rtlCol="0">
            <a:spAutoFit/>
          </a:bodyPr>
          <a:lstStyle/>
          <a:p>
            <a:pPr algn="just"/>
            <a:r>
              <a:rPr lang="ru-RU" sz="2000" dirty="0" smtClean="0">
                <a:effectLst>
                  <a:outerShdw blurRad="38100" dist="38100" dir="2700000" algn="tl">
                    <a:srgbClr val="000000">
                      <a:alpha val="43137"/>
                    </a:srgbClr>
                  </a:outerShdw>
                </a:effectLst>
                <a:latin typeface="Century" pitchFamily="18" charset="0"/>
              </a:rPr>
              <a:t>Городской отдел культуры обратился в иркутское областное отделение Художественного фонда РСФСР. 17 сентября 1968 г. в городской отдел культуры г. Бодайбо тов. Кондратьеву В. Т. пришло письмо от скульптора </a:t>
            </a:r>
            <a:r>
              <a:rPr lang="ru-RU" sz="2000" dirty="0" err="1" smtClean="0">
                <a:effectLst>
                  <a:outerShdw blurRad="38100" dist="38100" dir="2700000" algn="tl">
                    <a:srgbClr val="000000">
                      <a:alpha val="43137"/>
                    </a:srgbClr>
                  </a:outerShdw>
                </a:effectLst>
                <a:latin typeface="Century" pitchFamily="18" charset="0"/>
              </a:rPr>
              <a:t>Любославского</a:t>
            </a:r>
            <a:r>
              <a:rPr lang="ru-RU" sz="2000" dirty="0" smtClean="0">
                <a:effectLst>
                  <a:outerShdw blurRad="38100" dist="38100" dir="2700000" algn="tl">
                    <a:srgbClr val="000000">
                      <a:alpha val="43137"/>
                    </a:srgbClr>
                  </a:outerShdw>
                </a:effectLst>
                <a:latin typeface="Century" pitchFamily="18" charset="0"/>
              </a:rPr>
              <a:t> П. А.  К письму прилагалось две </a:t>
            </a:r>
            <a:r>
              <a:rPr lang="ru-RU" sz="2000" smtClean="0">
                <a:effectLst>
                  <a:outerShdw blurRad="38100" dist="38100" dir="2700000" algn="tl">
                    <a:srgbClr val="000000">
                      <a:alpha val="43137"/>
                    </a:srgbClr>
                  </a:outerShdw>
                </a:effectLst>
                <a:latin typeface="Century" pitchFamily="18" charset="0"/>
              </a:rPr>
              <a:t>ориентировочные сметы </a:t>
            </a:r>
            <a:r>
              <a:rPr lang="ru-RU" sz="2000" dirty="0" smtClean="0">
                <a:effectLst>
                  <a:outerShdw blurRad="38100" dist="38100" dir="2700000" algn="tl">
                    <a:srgbClr val="000000">
                      <a:alpha val="43137"/>
                    </a:srgbClr>
                  </a:outerShdw>
                </a:effectLst>
                <a:latin typeface="Century" pitchFamily="18" charset="0"/>
              </a:rPr>
              <a:t>на изготовление мемориала павшим воинам–бодайбинцам во время ВОВ 1941–1945 гг. и два эскиза мемориала</a:t>
            </a:r>
            <a:endParaRPr lang="ru-RU" sz="20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0482" name="Picture 2" descr="C:\Documents and Settings\Администратор\Рабочий стол\ВОВ\1 - 0033.jpg"/>
          <p:cNvPicPr>
            <a:picLocks noChangeAspect="1" noChangeArrowheads="1"/>
          </p:cNvPicPr>
          <p:nvPr/>
        </p:nvPicPr>
        <p:blipFill>
          <a:blip r:embed="rId3" cstate="print"/>
          <a:srcRect/>
          <a:stretch>
            <a:fillRect/>
          </a:stretch>
        </p:blipFill>
        <p:spPr bwMode="auto">
          <a:xfrm>
            <a:off x="642910" y="357166"/>
            <a:ext cx="3571900" cy="5043694"/>
          </a:xfrm>
          <a:prstGeom prst="rect">
            <a:avLst/>
          </a:prstGeom>
          <a:ln>
            <a:noFill/>
          </a:ln>
          <a:effectLst>
            <a:outerShdw blurRad="292100" dist="139700" dir="2700000" algn="tl" rotWithShape="0">
              <a:srgbClr val="333333">
                <a:alpha val="65000"/>
              </a:srgbClr>
            </a:outerShdw>
          </a:effectLst>
        </p:spPr>
      </p:pic>
      <p:pic>
        <p:nvPicPr>
          <p:cNvPr id="20483" name="Picture 3" descr="C:\Documents and Settings\Администратор\Рабочий стол\ВОВ\1 - 0034.jpg"/>
          <p:cNvPicPr>
            <a:picLocks noChangeAspect="1" noChangeArrowheads="1"/>
          </p:cNvPicPr>
          <p:nvPr/>
        </p:nvPicPr>
        <p:blipFill>
          <a:blip r:embed="rId4" cstate="print"/>
          <a:srcRect/>
          <a:stretch>
            <a:fillRect/>
          </a:stretch>
        </p:blipFill>
        <p:spPr bwMode="auto">
          <a:xfrm>
            <a:off x="4643438" y="1000108"/>
            <a:ext cx="3817506" cy="5194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1506" name="Picture 2" descr="C:\Documents and Settings\Администратор\Рабочий стол\ВОВ\1 - 0035.jpg"/>
          <p:cNvPicPr>
            <a:picLocks noChangeAspect="1" noChangeArrowheads="1"/>
          </p:cNvPicPr>
          <p:nvPr/>
        </p:nvPicPr>
        <p:blipFill>
          <a:blip r:embed="rId3" cstate="print"/>
          <a:srcRect l="16029" t="2266" r="2223" b="11636"/>
          <a:stretch>
            <a:fillRect/>
          </a:stretch>
        </p:blipFill>
        <p:spPr bwMode="auto">
          <a:xfrm>
            <a:off x="0" y="0"/>
            <a:ext cx="5500726" cy="6858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429256" y="2857496"/>
            <a:ext cx="3714744" cy="3108543"/>
          </a:xfrm>
          <a:prstGeom prst="rect">
            <a:avLst/>
          </a:prstGeom>
          <a:noFill/>
        </p:spPr>
        <p:txBody>
          <a:bodyPr wrap="square" rtlCol="0">
            <a:spAutoFit/>
          </a:bodyPr>
          <a:lstStyle/>
          <a:p>
            <a:pPr algn="ctr"/>
            <a:r>
              <a:rPr lang="ru-RU" sz="2800" dirty="0" smtClean="0">
                <a:effectLst>
                  <a:outerShdw blurRad="38100" dist="38100" dir="2700000" algn="tl">
                    <a:srgbClr val="000000">
                      <a:alpha val="43137"/>
                    </a:srgbClr>
                  </a:outerShdw>
                </a:effectLst>
                <a:latin typeface="Century" pitchFamily="18" charset="0"/>
              </a:rPr>
              <a:t>Статья в газете «Ленский шахтер» </a:t>
            </a:r>
          </a:p>
          <a:p>
            <a:pPr algn="ctr"/>
            <a:r>
              <a:rPr lang="ru-RU" sz="2800" dirty="0" smtClean="0">
                <a:effectLst>
                  <a:outerShdw blurRad="38100" dist="38100" dir="2700000" algn="tl">
                    <a:srgbClr val="000000">
                      <a:alpha val="43137"/>
                    </a:srgbClr>
                  </a:outerShdw>
                </a:effectLst>
                <a:latin typeface="Century" pitchFamily="18" charset="0"/>
              </a:rPr>
              <a:t>«О создании памятника</a:t>
            </a:r>
            <a:r>
              <a:rPr lang="ru-RU" sz="2800" dirty="0">
                <a:effectLst>
                  <a:outerShdw blurRad="38100" dist="38100" dir="2700000" algn="tl">
                    <a:srgbClr val="000000">
                      <a:alpha val="43137"/>
                    </a:srgbClr>
                  </a:outerShdw>
                </a:effectLst>
                <a:latin typeface="Century" pitchFamily="18" charset="0"/>
              </a:rPr>
              <a:t> </a:t>
            </a:r>
            <a:r>
              <a:rPr lang="ru-RU" sz="2800" dirty="0" smtClean="0">
                <a:effectLst>
                  <a:outerShdw blurRad="38100" dist="38100" dir="2700000" algn="tl">
                    <a:srgbClr val="000000">
                      <a:alpha val="43137"/>
                    </a:srgbClr>
                  </a:outerShdw>
                </a:effectLst>
                <a:latin typeface="Century" pitchFamily="18" charset="0"/>
              </a:rPr>
              <a:t>воинам–бодайбинцам»</a:t>
            </a:r>
          </a:p>
          <a:p>
            <a:pPr algn="ctr"/>
            <a:r>
              <a:rPr lang="ru-RU" sz="2800" dirty="0" smtClean="0">
                <a:effectLst>
                  <a:outerShdw blurRad="38100" dist="38100" dir="2700000" algn="tl">
                    <a:srgbClr val="000000">
                      <a:alpha val="43137"/>
                    </a:srgbClr>
                  </a:outerShdw>
                </a:effectLst>
                <a:latin typeface="Century" pitchFamily="18" charset="0"/>
              </a:rPr>
              <a:t>(№ 51 от 11 мая 2000 г.)</a:t>
            </a:r>
            <a:endParaRPr lang="ru-RU" sz="2800" dirty="0">
              <a:effectLst>
                <a:outerShdw blurRad="38100" dist="38100" dir="2700000" algn="tl">
                  <a:srgbClr val="000000">
                    <a:alpha val="43137"/>
                  </a:srgbClr>
                </a:outerShdw>
              </a:effectLst>
              <a:latin typeface="Century" pitchFamily="18" charset="0"/>
            </a:endParaRPr>
          </a:p>
        </p:txBody>
      </p:sp>
    </p:spTree>
  </p:cSld>
  <p:clrMapOvr>
    <a:masterClrMapping/>
  </p:clrMapOvr>
  <p:transition spd="med">
    <p:plus/>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2577</Words>
  <Application>Microsoft Office PowerPoint</Application>
  <PresentationFormat>Экран (4:3)</PresentationFormat>
  <Paragraphs>103</Paragraphs>
  <Slides>48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ШиховцеваЗА</cp:lastModifiedBy>
  <cp:revision>68</cp:revision>
  <dcterms:created xsi:type="dcterms:W3CDTF">2018-04-24T03:21:53Z</dcterms:created>
  <dcterms:modified xsi:type="dcterms:W3CDTF">2019-04-09T04:11:36Z</dcterms:modified>
</cp:coreProperties>
</file>