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3" r:id="rId3"/>
    <p:sldId id="262" r:id="rId4"/>
    <p:sldId id="260" r:id="rId5"/>
    <p:sldId id="265" r:id="rId6"/>
    <p:sldId id="268" r:id="rId7"/>
    <p:sldId id="267" r:id="rId8"/>
    <p:sldId id="266" r:id="rId9"/>
    <p:sldId id="264" r:id="rId10"/>
    <p:sldId id="281" r:id="rId11"/>
    <p:sldId id="283" r:id="rId12"/>
    <p:sldId id="284" r:id="rId13"/>
    <p:sldId id="310" r:id="rId14"/>
    <p:sldId id="286" r:id="rId15"/>
    <p:sldId id="287" r:id="rId16"/>
    <p:sldId id="288" r:id="rId17"/>
    <p:sldId id="311" r:id="rId18"/>
    <p:sldId id="290" r:id="rId19"/>
    <p:sldId id="291" r:id="rId20"/>
    <p:sldId id="293" r:id="rId21"/>
    <p:sldId id="294" r:id="rId22"/>
    <p:sldId id="295" r:id="rId23"/>
    <p:sldId id="296" r:id="rId24"/>
    <p:sldId id="309" r:id="rId25"/>
    <p:sldId id="297" r:id="rId26"/>
    <p:sldId id="298" r:id="rId27"/>
    <p:sldId id="312" r:id="rId28"/>
    <p:sldId id="301" r:id="rId29"/>
    <p:sldId id="313" r:id="rId30"/>
    <p:sldId id="306" r:id="rId31"/>
    <p:sldId id="307" r:id="rId32"/>
    <p:sldId id="308" r:id="rId33"/>
  </p:sldIdLst>
  <p:sldSz cx="9144000" cy="6858000" type="screen4x3"/>
  <p:notesSz cx="6858000" cy="9144000"/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23200"/>
    <a:srgbClr val="705500"/>
    <a:srgbClr val="7E6000"/>
    <a:srgbClr val="FFFAE7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 autoAdjust="0"/>
    <p:restoredTop sz="84644" autoAdjust="0"/>
  </p:normalViewPr>
  <p:slideViewPr>
    <p:cSldViewPr>
      <p:cViewPr>
        <p:scale>
          <a:sx n="100" d="100"/>
          <a:sy n="100" d="100"/>
        </p:scale>
        <p:origin x="3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38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5242803334575261"/>
          <c:y val="0"/>
        </c:manualLayout>
      </c:layout>
    </c:title>
    <c:plotArea>
      <c:layout>
        <c:manualLayout>
          <c:layoutTarget val="inner"/>
          <c:xMode val="edge"/>
          <c:yMode val="edge"/>
          <c:x val="5.2383399129402606E-4"/>
          <c:y val="0.26631443583289965"/>
          <c:w val="0.99947613694653326"/>
          <c:h val="0.5441646624078498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1695906432748537E-2"/>
                  <c:y val="-4.20904992132090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19 438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479532163743424E-3"/>
                  <c:y val="-3.367239937056529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233918128654736E-2"/>
                  <c:y val="-3.92844659323255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135742223861599E-2"/>
                  <c:y val="-5.959407288079120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33515751589352E-2"/>
                  <c:y val="-3.723698909997662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2017 г.</c:v>
                </c:pt>
                <c:pt idx="1">
                  <c:v>2018г.</c:v>
                </c:pt>
                <c:pt idx="2">
                  <c:v>2019 г.</c:v>
                </c:pt>
                <c:pt idx="3">
                  <c:v>2020 г.</c:v>
                </c:pt>
                <c:pt idx="4">
                  <c:v>2021г.</c:v>
                </c:pt>
              </c:strCache>
            </c:strRef>
          </c:cat>
          <c:val>
            <c:numRef>
              <c:f>Лист1!$B$3:$B$7</c:f>
              <c:numCache>
                <c:formatCode>#,##0</c:formatCode>
                <c:ptCount val="5"/>
                <c:pt idx="0">
                  <c:v>18391</c:v>
                </c:pt>
                <c:pt idx="1">
                  <c:v>17717</c:v>
                </c:pt>
                <c:pt idx="2">
                  <c:v>17605</c:v>
                </c:pt>
                <c:pt idx="3">
                  <c:v>16969</c:v>
                </c:pt>
                <c:pt idx="4">
                  <c:v>17283</c:v>
                </c:pt>
              </c:numCache>
            </c:numRef>
          </c:val>
        </c:ser>
        <c:marker val="1"/>
        <c:axId val="72793088"/>
        <c:axId val="79004416"/>
      </c:lineChart>
      <c:catAx>
        <c:axId val="72793088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sz="11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004416"/>
        <c:crosses val="autoZero"/>
        <c:auto val="1"/>
        <c:lblAlgn val="ctr"/>
        <c:lblOffset val="100"/>
      </c:catAx>
      <c:valAx>
        <c:axId val="79004416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1"/>
        <c:majorTickMark val="none"/>
        <c:tickLblPos val="none"/>
        <c:crossAx val="7279308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rgbClr val="7055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ru-RU" sz="1200" b="1" i="0" u="none" strike="noStrike" kern="1200" baseline="0" dirty="0" smtClean="0">
                <a:solidFill>
                  <a:srgbClr val="4232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3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C000"/>
                        </a:solidFill>
                      </a:rPr>
                      <a:t>4 083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423200"/>
                        </a:solidFill>
                      </a:rPr>
                      <a:t>1</a:t>
                    </a:r>
                    <a:r>
                      <a:rPr lang="ru-RU" smtClean="0">
                        <a:solidFill>
                          <a:srgbClr val="423200"/>
                        </a:solidFill>
                      </a:rPr>
                      <a:t>7 283</a:t>
                    </a:r>
                    <a:endParaRPr lang="en-US" dirty="0">
                      <a:solidFill>
                        <a:srgbClr val="423200"/>
                      </a:solidFill>
                    </a:endParaRPr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4083</c:v>
                </c:pt>
                <c:pt idx="1">
                  <c:v>16356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933E-2"/>
          <c:y val="0.86272314757156165"/>
          <c:w val="0.92601606776584156"/>
          <c:h val="0.10889692290347772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accent2">
        <a:lumMod val="20000"/>
        <a:lumOff val="80000"/>
      </a:schemeClr>
    </a:solidFill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 УСЛУГ </a:t>
            </a: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1200" b="1" i="0" u="none" strike="noStrike" kern="1200" baseline="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  <c:spPr>
        <a:noFill/>
      </c:spPr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460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376486999368534E-2"/>
                  <c:y val="-0.29510904560598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0117926655904E-2"/>
                  <c:y val="-0.3120965810290835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95077.5</c:v>
                </c:pt>
                <c:pt idx="1">
                  <c:v>126066</c:v>
                </c:pt>
                <c:pt idx="2">
                  <c:v>132671.29999999999</c:v>
                </c:pt>
              </c:numCache>
            </c:numRef>
          </c:val>
        </c:ser>
        <c:gapWidth val="55"/>
        <c:gapDepth val="55"/>
        <c:shape val="box"/>
        <c:axId val="79081856"/>
        <c:axId val="79083392"/>
        <c:axId val="0"/>
      </c:bar3DChart>
      <c:catAx>
        <c:axId val="7908185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083392"/>
        <c:crosses val="autoZero"/>
        <c:auto val="1"/>
        <c:lblAlgn val="ctr"/>
        <c:lblOffset val="100"/>
      </c:catAx>
      <c:valAx>
        <c:axId val="79083392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0818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C000"/>
                </a:solidFill>
              </a:defRPr>
            </a:pPr>
            <a:r>
              <a:rPr lang="ru-RU" sz="14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386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6245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812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10,2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9,6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085259514974913E-2"/>
                  <c:y val="-3.06833411033223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9,2т.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10.200000000000001</c:v>
                </c:pt>
                <c:pt idx="1">
                  <c:v>9.7000000000000011</c:v>
                </c:pt>
                <c:pt idx="2">
                  <c:v>9.2000000000000011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15,5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15,2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14.9</c:v>
                </c:pt>
                <c:pt idx="1">
                  <c:v>15.5</c:v>
                </c:pt>
                <c:pt idx="2">
                  <c:v>15.2</c:v>
                </c:pt>
              </c:numCache>
            </c:numRef>
          </c:val>
        </c:ser>
        <c:gapWidth val="75"/>
        <c:shape val="cylinder"/>
        <c:axId val="83409920"/>
        <c:axId val="83424000"/>
        <c:axId val="0"/>
      </c:bar3DChart>
      <c:catAx>
        <c:axId val="8340992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424000"/>
        <c:crosses val="autoZero"/>
        <c:auto val="1"/>
        <c:lblAlgn val="ctr"/>
        <c:lblOffset val="100"/>
      </c:catAx>
      <c:valAx>
        <c:axId val="83424000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834099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69808785240361E-2"/>
          <c:y val="0.81149031724039833"/>
          <c:w val="0.94003988396608573"/>
          <c:h val="0.11136137577009647"/>
        </c:manualLayout>
      </c:layout>
      <c:txPr>
        <a:bodyPr/>
        <a:lstStyle/>
        <a:p>
          <a:pPr>
            <a:defRPr sz="14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В БЮДЖЕТ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 </a:t>
            </a:r>
            <a:endParaRPr lang="ru-RU"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151888878204538"/>
          <c:y val="2.494575716005488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dLbls>
            <c:dLbl>
              <c:idx val="0"/>
              <c:layout>
                <c:manualLayout>
                  <c:x val="-2.7966279465603483E-2"/>
                  <c:y val="1.31896735972315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355,9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9291051886433673E-2"/>
                  <c:y val="-2.5792524456733784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889695835243665E-2"/>
                  <c:y val="2.06280628622796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852485858035826E-2"/>
                  <c:y val="-3.00902857490048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1450.3</c:v>
                </c:pt>
                <c:pt idx="1">
                  <c:v>845.1</c:v>
                </c:pt>
                <c:pt idx="2">
                  <c:v>740.9</c:v>
                </c:pt>
                <c:pt idx="3">
                  <c:v>605.20000000000005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dLbls>
            <c:dLbl>
              <c:idx val="0"/>
              <c:layout>
                <c:manualLayout>
                  <c:x val="1.0850264734751982E-2"/>
                  <c:y val="-6.6620077944583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1 450,3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28850773516078E-3"/>
                  <c:y val="-2.424222107944909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217619832321638E-2"/>
                  <c:y val="-7.578666282717383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1483.7</c:v>
                </c:pt>
                <c:pt idx="1">
                  <c:v>919.5</c:v>
                </c:pt>
                <c:pt idx="2">
                  <c:v>824.2</c:v>
                </c:pt>
                <c:pt idx="3">
                  <c:v>564.20000000000005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dLbls>
            <c:dLbl>
              <c:idx val="0"/>
              <c:layout>
                <c:manualLayout>
                  <c:x val="7.1761315385156996E-2"/>
                  <c:y val="1.03051525403775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423200"/>
                        </a:solidFill>
                      </a:rPr>
                      <a:t>1483,7</a:t>
                    </a:r>
                    <a:endParaRPr lang="en-US" dirty="0">
                      <a:solidFill>
                        <a:srgbClr val="4232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185314031301492E-2"/>
                  <c:y val="-2.424240975800950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604971416500313E-2"/>
                  <c:y val="-2.394678639261714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4040982532334733E-2"/>
                  <c:y val="8.870048665771302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632,5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1716.7</c:v>
                </c:pt>
                <c:pt idx="1">
                  <c:v>1084.2</c:v>
                </c:pt>
                <c:pt idx="2">
                  <c:v>954.1</c:v>
                </c:pt>
                <c:pt idx="3">
                  <c:v>632.5</c:v>
                </c:pt>
              </c:numCache>
            </c:numRef>
          </c:val>
        </c:ser>
        <c:shape val="box"/>
        <c:axId val="45608320"/>
        <c:axId val="72767744"/>
        <c:axId val="0"/>
      </c:bar3DChart>
      <c:catAx>
        <c:axId val="4560832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767744"/>
        <c:crosses val="autoZero"/>
        <c:auto val="1"/>
        <c:lblAlgn val="ctr"/>
        <c:lblOffset val="100"/>
      </c:catAx>
      <c:valAx>
        <c:axId val="72767744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sz="12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608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7852221688555179E-2"/>
          <c:y val="0.83936530904236228"/>
          <c:w val="0.87210251883115053"/>
          <c:h val="0.10719784988381562"/>
        </c:manualLayout>
      </c:layout>
      <c:txPr>
        <a:bodyPr/>
        <a:lstStyle/>
        <a:p>
          <a:pPr>
            <a:defRPr sz="12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42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020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31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21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3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523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417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651723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8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                  Г. БОДАЙБО И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2021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571876"/>
            <a:ext cx="8858312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2021 г. в бюджет МО г. Бодайбо и района поступили доходы в сумме 1 716,7 млн. руб., что 233 млн. руб. выше уровня 2020 г. Из них налоговые и неналоговые доходы составили 1084,2 млн. руб., что на 164,7 млн. руб. выше уровня прошлого года. Основным источником доходов является налог на доходы физических лиц, который поступил в сумме 954,1 млн. руб., что выше уровня 2020 г. на 129,9 млн. руб. или на 15,8%. В структуре налоговых, неналоговых доходов бюджета НДФЛ занимает 88%. Расходы бюджета МО г. Бодайбо и района за 2021 г. составили 1 648,6 млн. руб., что выше расходов 2020 г. на 203,0 млн. руб. или на 14,0%.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выплату заработной платы 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работникам муниципальных учреждений за отчетный  период направлено  979,3 млн. руб., что составляет 59,4% от общей суммы расходов бюджета. Рост составил 117,1 млн. руб.  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содержание учреждений и мероприятий социальной сферы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направлено 1 329,5 млн. руб., что составляет 80,6% от общих расходов бюджета, что говорит о высокой социальной направленности бюджета.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Выделены межбюджетные трансферты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бюджетам поселений 58,4 млн. руб. и дотация на выравнивание бюджетной обеспеченности поселений в сумме 56,2 млн. руб.</a:t>
            </a:r>
          </a:p>
          <a:p>
            <a:pPr algn="just"/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на 01.01.2022 г. муниципальный долг отсутствует. </a:t>
            </a:r>
            <a:r>
              <a:rPr lang="ru-RU" sz="1350" b="1" dirty="0" err="1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Профицит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сложился </a:t>
            </a:r>
            <a:r>
              <a:rPr lang="ru-RU" sz="13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68,2 млн. руб.</a:t>
            </a:r>
          </a:p>
          <a:p>
            <a:pPr algn="just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-214346" y="928670"/>
          <a:ext cx="5500726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9699" name="Picture 3" descr="C:\5. Город\Природа и город\LEX_1132.jpg"/>
          <p:cNvPicPr>
            <a:picLocks noChangeAspect="1" noChangeArrowheads="1"/>
          </p:cNvPicPr>
          <p:nvPr/>
        </p:nvPicPr>
        <p:blipFill>
          <a:blip r:embed="rId4" cstate="print"/>
          <a:srcRect t="14214" r="27647"/>
          <a:stretch>
            <a:fillRect/>
          </a:stretch>
        </p:blipFill>
        <p:spPr bwMode="auto">
          <a:xfrm>
            <a:off x="5286380" y="642918"/>
            <a:ext cx="3714776" cy="285095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E:\2021 год\Педагогическая конференция\i (4).jpg"/>
          <p:cNvPicPr>
            <a:picLocks noChangeAspect="1" noChangeArrowheads="1"/>
          </p:cNvPicPr>
          <p:nvPr/>
        </p:nvPicPr>
        <p:blipFill>
          <a:blip r:embed="rId2"/>
          <a:srcRect l="18428" t="10571" r="25276" b="29052"/>
          <a:stretch>
            <a:fillRect/>
          </a:stretch>
        </p:blipFill>
        <p:spPr bwMode="auto">
          <a:xfrm>
            <a:off x="5500694" y="1357298"/>
            <a:ext cx="3500462" cy="2500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00066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71672" cy="59658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42919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858 чел. (2020 г. – 848 чел.)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86,4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44" y="1500174"/>
            <a:ext cx="5143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4000504"/>
          <a:ext cx="5143535" cy="254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  <a:gridCol w="607225"/>
                <a:gridCol w="607223"/>
                <a:gridCol w="714379"/>
                <a:gridCol w="714379"/>
                <a:gridCol w="714379"/>
              </a:tblGrid>
              <a:tr h="17671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177149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образовательных организаций (библиотекари, лаборанты,</a:t>
                      </a:r>
                      <a:r>
                        <a:rPr lang="ru-RU" sz="1100" b="1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учебно-вспомогательный персонал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19 771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26 710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30 386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30 636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35 960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098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ДОУ (помощники воспитателя, учебно-вспомогательный персонал)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16 284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100" b="1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033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26 444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28 345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32 259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634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23 566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28 323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31 628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36 315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1857364"/>
          <a:ext cx="5214975" cy="166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783696"/>
                <a:gridCol w="619601"/>
                <a:gridCol w="722868"/>
                <a:gridCol w="722868"/>
                <a:gridCol w="722868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405898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43 429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47 405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49 694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55 512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67 075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898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41274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43 207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46 727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53 789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5898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41 488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47 410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51 101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54 284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63 710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142844" y="3681715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обслуживающего персонала</a:t>
            </a:r>
          </a:p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E:\2021 год\Педагогическая конференция\i (8).jpg"/>
          <p:cNvPicPr>
            <a:picLocks noChangeAspect="1" noChangeArrowheads="1"/>
          </p:cNvPicPr>
          <p:nvPr/>
        </p:nvPicPr>
        <p:blipFill>
          <a:blip r:embed="rId4"/>
          <a:srcRect l="22178" t="11010"/>
          <a:stretch>
            <a:fillRect/>
          </a:stretch>
        </p:blipFill>
        <p:spPr bwMode="auto">
          <a:xfrm>
            <a:off x="5429256" y="4143380"/>
            <a:ext cx="3571900" cy="26432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45" name="Скругленный прямоугольник 44"/>
          <p:cNvSpPr/>
          <p:nvPr/>
        </p:nvSpPr>
        <p:spPr>
          <a:xfrm>
            <a:off x="5429256" y="3714752"/>
            <a:ext cx="357190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г. в район прибыло 20 педагогов: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чел. - участники программы «Земский учитель</a:t>
            </a:r>
            <a:r>
              <a:rPr lang="ru-RU" sz="125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  17 </a:t>
            </a:r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молодые и приглашенные специалисты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857884" y="5214950"/>
            <a:ext cx="3143272" cy="1357322"/>
          </a:xfrm>
          <a:prstGeom prst="roundRect">
            <a:avLst/>
          </a:prstGeom>
          <a:solidFill>
            <a:srgbClr val="7E6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1500174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33696" cy="6750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1580365"/>
            <a:ext cx="5715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 учреждениях (тыс.руб.)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1928802"/>
          <a:ext cx="5500725" cy="198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575"/>
                <a:gridCol w="687590"/>
                <a:gridCol w="687590"/>
                <a:gridCol w="840388"/>
                <a:gridCol w="763989"/>
                <a:gridCol w="687593"/>
              </a:tblGrid>
              <a:tr h="61092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образовательной организации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</a:tr>
              <a:tr h="468370">
                <a:tc>
                  <a:txBody>
                    <a:bodyPr/>
                    <a:lstStyle/>
                    <a:p>
                      <a:pPr algn="l"/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111,4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133,3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134,9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148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161,3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5464">
                <a:tc>
                  <a:txBody>
                    <a:bodyPr/>
                    <a:lstStyle/>
                    <a:p>
                      <a:pPr algn="l"/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325,3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414,5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449,9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477,8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0349">
                <a:tc>
                  <a:txBody>
                    <a:bodyPr/>
                    <a:lstStyle/>
                    <a:p>
                      <a:pPr algn="l"/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30,7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36,6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32,7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32,8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34,8</a:t>
                      </a:r>
                      <a:endParaRPr lang="ru-RU" sz="11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428628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00760" y="5286388"/>
            <a:ext cx="28575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подготовку образовательных учреждений к новому учебному году было направлено  56,5  млн. руб. из местного бюджета и 7,7 млн. рублей в рамках социального партнерства</a:t>
            </a:r>
            <a:endParaRPr lang="ru-RU" sz="13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3995678"/>
            <a:ext cx="5500726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2020 г. появились новые расходные обязательства:</a:t>
            </a:r>
          </a:p>
          <a:p>
            <a:pPr>
              <a:buFontTx/>
              <a:buChar char="-"/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бесплатным двухразовым питанием обучающихся с ОВЗ и детей-инвалидов – 2,2 млн. руб.; </a:t>
            </a:r>
          </a:p>
          <a:p>
            <a:pPr>
              <a:buFontTx/>
              <a:buChar char="-"/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обеспечение бесплатным питьевым молоком обучающихся 1-4 классов – 1,3 млн. руб.;</a:t>
            </a:r>
          </a:p>
          <a:p>
            <a:pPr>
              <a:buFontTx/>
              <a:buChar char="-"/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организация бесплатного горячего питания детям, получающим начальное общее образование  – 1,9 млн. руб.</a:t>
            </a:r>
          </a:p>
          <a:p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обеспечение мероприятий, связанных с профилактикой распространения коронавирусной инфекции в учреждениях, оказывающих услуги по организации отдыха и оздоровления детей – 0,7 млн. руб.</a:t>
            </a:r>
          </a:p>
          <a:p>
            <a:pPr>
              <a:buFontTx/>
              <a:buChar char="-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7224" y="571480"/>
            <a:ext cx="7929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сумма исполненных расходных обязательств в 2021 г. составила 943,7 млн. руб.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них, средства областного бюджета – 501,9 млн. рублей; федерального бюджета – 24,8 млн. руб.; муниципального бюджета – 416,8 млн. руб.</a:t>
            </a:r>
            <a:endParaRPr lang="ru-RU" sz="14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E:\2021 год\Школа НОШ Радуга. Кристина\2021-09-20 16-48-19.JPG"/>
          <p:cNvPicPr>
            <a:picLocks noChangeAspect="1" noChangeArrowheads="1"/>
          </p:cNvPicPr>
          <p:nvPr/>
        </p:nvPicPr>
        <p:blipFill>
          <a:blip r:embed="rId3"/>
          <a:srcRect r="10000" b="19028"/>
          <a:stretch>
            <a:fillRect/>
          </a:stretch>
        </p:blipFill>
        <p:spPr bwMode="auto">
          <a:xfrm>
            <a:off x="5857884" y="1500174"/>
            <a:ext cx="3143272" cy="3571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42862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3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44" y="1500174"/>
            <a:ext cx="5072098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режиме пятидневной учебной недели занимается 1 442 ученика (64,9% от общей численности). Двусменное обучение  возросло по сравнению с 2020 годом в связи с необходимостью выполнения требований в условиях распространения новой коронавирусной инфекции.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подвоз осуществляется по пяти маршрутам для 44 обучающихся;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реализация прав детей с ОВЗ, детей-инвалидов на получение доступного качественного образования осуществлялась по следующим направлениям: обучение на дому - 10 чел.; специальные классы для обучения по адаптированным образовательным программам – 26 чел.;</a:t>
            </a:r>
          </a:p>
          <a:p>
            <a:pPr algn="just">
              <a:buFontTx/>
              <a:buChar char="-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инклюзивное обучение детей с ОВЗ и детей–инвалидов, не имеющими нарушений в развитии. Данной формой обучения охвачен  136 чел.</a:t>
            </a:r>
          </a:p>
          <a:p>
            <a:pPr algn="just"/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реализации программ профессиональной подготовки :</a:t>
            </a:r>
            <a:endParaRPr lang="ru-RU" sz="1200" u="sng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подростки имеют возможность  получить бесплатное дополнительное образование по программам профессиональной подготовки  на базе СОШ № 3 г. Бодайбо по 4 специальностям: водитель автомобиля (категории «В» и «С»), делопроизводитель, слесарь по ремонту  автомобилей, повар. Также открыты группы  по специальностям «Повар» и «Слесарь по ремонту автомобилей» для детей с ограниченными возможностями здоровья  из Мамаканской и Балахнинской школ. Дважды в неделю  ребят привозят в город.</a:t>
            </a:r>
          </a:p>
          <a:p>
            <a:pPr algn="just"/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291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- 9                                                                                                                                                                          Обучающихся  – 2 297 чел.                                                                                                                                                                                    ( в 2020 г. -2 321 чел.)</a:t>
            </a:r>
          </a:p>
        </p:txBody>
      </p:sp>
      <p:pic>
        <p:nvPicPr>
          <p:cNvPr id="2052" name="Picture 4" descr="E:\Журнал. Мэр. 10 лет работы 2007-2017 г.г\Фото для журнала\школа дети урок.jpg"/>
          <p:cNvPicPr>
            <a:picLocks noChangeAspect="1" noChangeArrowheads="1"/>
          </p:cNvPicPr>
          <p:nvPr/>
        </p:nvPicPr>
        <p:blipFill>
          <a:blip r:embed="rId3"/>
          <a:srcRect l="9375" t="27470" b="6043"/>
          <a:stretch>
            <a:fillRect/>
          </a:stretch>
        </p:blipFill>
        <p:spPr bwMode="auto">
          <a:xfrm>
            <a:off x="5357818" y="3643314"/>
            <a:ext cx="3672992" cy="307183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1" name="Picture 3" descr="E:\Журнал. Мэр. 10 лет работы 2007-2017 г.г\Фото для журнала\Отправлено\Образование\Школы\Кропоткинская школа (1).jpg"/>
          <p:cNvPicPr>
            <a:picLocks noChangeAspect="1" noChangeArrowheads="1"/>
          </p:cNvPicPr>
          <p:nvPr/>
        </p:nvPicPr>
        <p:blipFill>
          <a:blip r:embed="rId4" cstate="print"/>
          <a:srcRect l="19475" t="45792" r="7225"/>
          <a:stretch>
            <a:fillRect/>
          </a:stretch>
        </p:blipFill>
        <p:spPr bwMode="auto">
          <a:xfrm>
            <a:off x="5357818" y="1571612"/>
            <a:ext cx="3677815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42862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3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2143108" y="3000372"/>
            <a:ext cx="52149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291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муниципальных проектов в рамках  национального проекта «Образование».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71670" y="1500174"/>
            <a:ext cx="1857388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3636" y="5780877"/>
            <a:ext cx="278608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Конкурс «Ученик года-2021».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Победитель – Елизавета </a:t>
            </a:r>
            <a:r>
              <a:rPr lang="ru-RU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Мельник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(СОШ №1»)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928794" y="1571612"/>
            <a:ext cx="2071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«Современная школа»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29124" y="1500174"/>
            <a:ext cx="2000264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>
            <a:off x="214282" y="1071546"/>
            <a:ext cx="1785950" cy="857256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6500826" y="1071546"/>
            <a:ext cx="2143140" cy="857256"/>
          </a:xfrm>
          <a:prstGeom prst="curvedLeftArrow">
            <a:avLst>
              <a:gd name="adj1" fmla="val 25000"/>
              <a:gd name="adj2" fmla="val 48430"/>
              <a:gd name="adj3" fmla="val 25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429124" y="1467137"/>
            <a:ext cx="2071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«Успех каждого ребенка»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E:\4. В РАБОТЕ\Журнал Юмашев 2017-2022\Фото\2021 год\Соколова. Соцпартнерство\i.jpg"/>
          <p:cNvPicPr>
            <a:picLocks noChangeAspect="1" noChangeArrowheads="1"/>
          </p:cNvPicPr>
          <p:nvPr/>
        </p:nvPicPr>
        <p:blipFill>
          <a:blip r:embed="rId3" cstate="print"/>
          <a:srcRect t="3226" b="9677"/>
          <a:stretch>
            <a:fillRect/>
          </a:stretch>
        </p:blipFill>
        <p:spPr bwMode="auto">
          <a:xfrm>
            <a:off x="142844" y="2000240"/>
            <a:ext cx="3357586" cy="19288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142844" y="3929066"/>
            <a:ext cx="34290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С 2020 г. на базе СОШ №1 г. Бодайбо начал функционировать первый Центр образования «Точка роста»,  целью которого стало формирование у обучающихся современных технологических и гуманитарных навыков при реализации основных и дополнительных общеобразовательных программ. 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В сентябре 2021 г. было открыто еще три Центра естественнонаучной и технологической направленностей «Точка роста»: на базе СОШ №3 в г. Бодайбо, Артемовской и Мамаканской школах. Педагоги прошли необходимую подготовку. Получено современное оборудование.</a:t>
            </a:r>
          </a:p>
          <a:p>
            <a:pPr algn="just"/>
            <a:endParaRPr lang="ru-RU" sz="11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43372" y="2000241"/>
            <a:ext cx="4857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районе созданы условия для выявления талантливых и мотивированных детей. Им предоставляется возможность участвовать в областных олимпиадах, слётах и конкурсах. Победителям муниципального конкурса «Ученик года» выплачивается Премия мэра - 50 тысяч рублей. Такая же сумма выплачивается золотым медалистам. 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За последние пять лет 29 учеников школ города и района окончили школу с медалью «За особые успехи в учении». Из них трое  награждены Почетным знаком Иркутской области «Золотая медаль «За высокие достижения в обучении».</a:t>
            </a:r>
          </a:p>
          <a:p>
            <a:pPr algn="just"/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Светлана\Desktop\i (13).jpg"/>
          <p:cNvPicPr>
            <a:picLocks noChangeAspect="1" noChangeArrowheads="1"/>
          </p:cNvPicPr>
          <p:nvPr/>
        </p:nvPicPr>
        <p:blipFill>
          <a:blip r:embed="rId4" cstate="print"/>
          <a:srcRect l="9464" r="15840"/>
          <a:stretch>
            <a:fillRect/>
          </a:stretch>
        </p:blipFill>
        <p:spPr bwMode="auto">
          <a:xfrm>
            <a:off x="4143372" y="3810039"/>
            <a:ext cx="2214578" cy="197457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8" name="Picture 4" descr="E:\2021 год\Ученик года 2021. Мельник\i (20).jpg"/>
          <p:cNvPicPr>
            <a:picLocks noChangeAspect="1" noChangeArrowheads="1"/>
          </p:cNvPicPr>
          <p:nvPr/>
        </p:nvPicPr>
        <p:blipFill>
          <a:blip r:embed="rId5"/>
          <a:srcRect l="14676" t="23705" r="28775" b="10993"/>
          <a:stretch>
            <a:fillRect/>
          </a:stretch>
        </p:blipFill>
        <p:spPr bwMode="auto">
          <a:xfrm>
            <a:off x="6429388" y="3786190"/>
            <a:ext cx="2500330" cy="198038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4071934" y="5857892"/>
            <a:ext cx="22860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Виктория Ресенко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(СОШ № 3)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929190" y="4643446"/>
            <a:ext cx="4071966" cy="20717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Проведены капитальные и текущие ремонты на 6 объектах учреждений: </a:t>
            </a:r>
          </a:p>
          <a:p>
            <a:pPr algn="just">
              <a:buFontTx/>
              <a:buChar char="-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благоустройство спортивной площадки, ремонт столовой СОШ № 3; </a:t>
            </a:r>
          </a:p>
          <a:p>
            <a:pPr algn="just">
              <a:buFontTx/>
              <a:buChar char="-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ремонт крыши Перевозовской СОШ; 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-замена оконных блоков на пластиковые в Артемовской СОШ,;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-ремонт административного корпуса в </a:t>
            </a:r>
            <a:r>
              <a:rPr lang="ru-RU" sz="11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/с № 15 «Капелька» п. Перевоз;</a:t>
            </a:r>
          </a:p>
          <a:p>
            <a:pPr algn="just">
              <a:buFontTx/>
              <a:buChar char="-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работы по устройству пешеходных дорожек, ремонт системы отопления в бассейне «Металлист»;</a:t>
            </a:r>
          </a:p>
          <a:p>
            <a:pPr algn="just">
              <a:buFontTx/>
              <a:buChar char="-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строительство туалета на лыжной базе «Таежная»</a:t>
            </a:r>
          </a:p>
        </p:txBody>
      </p:sp>
      <p:pic>
        <p:nvPicPr>
          <p:cNvPr id="13" name="Picture 1" descr="E:\2017 год\Детский сад Березка и Буратино дети\Березка.jpg"/>
          <p:cNvPicPr>
            <a:picLocks noChangeAspect="1" noChangeArrowheads="1"/>
          </p:cNvPicPr>
          <p:nvPr/>
        </p:nvPicPr>
        <p:blipFill>
          <a:blip r:embed="rId2" cstate="print"/>
          <a:srcRect t="4878"/>
          <a:stretch>
            <a:fillRect/>
          </a:stretch>
        </p:blipFill>
        <p:spPr bwMode="auto">
          <a:xfrm>
            <a:off x="71405" y="3714752"/>
            <a:ext cx="4714909" cy="27860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71438" y="6143644"/>
            <a:ext cx="4714876" cy="642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89916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4857752" cy="235745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Размер платы, взимаемой с родителей (законных представителей) за присмотр и уход за детьми, в 2021 г. составляет от 137 до 161 руб. в день в зависимости от возраста и пребывания ребенка в группе.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Дополнительно за счет бюджета выделяются денежные средства на организацию сбалансированного питания воспитанников. В 2021 г. на эти цели было направлено 4, </a:t>
            </a:r>
            <a:r>
              <a:rPr lang="ru-RU" sz="5200" b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8 млн. </a:t>
            </a: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руб.    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На организацию оздоровления дошкольников направлено 838 тыс. руб.,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15192" cy="52514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6140255"/>
            <a:ext cx="478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районе решена проблема доступности дошкольных образовательных учреждений не только для детей с 3-х лет, 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но и в возрасте от 1 года.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0004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дошкольного образования оказывают  11 образовательных организаций, из них: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дошкольных образовательных учреждений – 9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общеобразовательных организаций, реализующих программы дошкольного образования - 2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Воспитанников –1 083 чел.</a:t>
            </a:r>
            <a:endParaRPr lang="ru-RU" sz="13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4. В РАБОТЕ\Журнал Юмашев 2017-2022\Фото\Ремонты. Горбач\СОШ №3\IMG_20210201_150015.jpg"/>
          <p:cNvPicPr>
            <a:picLocks noChangeAspect="1" noChangeArrowheads="1"/>
          </p:cNvPicPr>
          <p:nvPr/>
        </p:nvPicPr>
        <p:blipFill>
          <a:blip r:embed="rId4" cstate="print"/>
          <a:srcRect t="21505" r="6452"/>
          <a:stretch>
            <a:fillRect/>
          </a:stretch>
        </p:blipFill>
        <p:spPr bwMode="auto">
          <a:xfrm>
            <a:off x="4929190" y="1571612"/>
            <a:ext cx="2071702" cy="13573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7" name="Picture 3" descr="C:\4. В РАБОТЕ\Журнал Юмашев 2017-2022\Фото\Ремонты. Горбач\СОШ №3\IMG_20210811_111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571612"/>
            <a:ext cx="2000264" cy="13573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8" name="Picture 4" descr="C:\4. В РАБОТЕ\Журнал Юмашев 2017-2022\Фото\Ремонты. Горбач\Артёмовская СОШ\IMG-20220120-WA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000372"/>
            <a:ext cx="2071702" cy="15636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0" name="Picture 6" descr="C:\4. В РАБОТЕ\Журнал Юмашев 2017-2022\Фото\Ремонты. Горбач\АРТЕМ Д.С\DSC071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3000372"/>
            <a:ext cx="2000264" cy="15716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4. В РАБОТЕ\Журнал Юмашев 2017-2022\Фото\Мэр. Календарь. Администрации\2. ДДТ\DSC_2073.JPG"/>
          <p:cNvPicPr>
            <a:picLocks noChangeAspect="1" noChangeArrowheads="1"/>
          </p:cNvPicPr>
          <p:nvPr/>
        </p:nvPicPr>
        <p:blipFill>
          <a:blip r:embed="rId2" cstate="print"/>
          <a:srcRect l="42499" t="6718" r="12589"/>
          <a:stretch>
            <a:fillRect/>
          </a:stretch>
        </p:blipFill>
        <p:spPr bwMode="auto">
          <a:xfrm>
            <a:off x="4929190" y="1500175"/>
            <a:ext cx="1428760" cy="20717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8" name="Picture 4" descr="C:\4. В РАБОТЕ\Журнал Юмашев 2017-2022\Фото\Мэр. Календарь. Администрации\2. ДДТ\Изображение 360.jpg"/>
          <p:cNvPicPr>
            <a:picLocks noChangeAspect="1" noChangeArrowheads="1"/>
          </p:cNvPicPr>
          <p:nvPr/>
        </p:nvPicPr>
        <p:blipFill>
          <a:blip r:embed="rId3" cstate="print"/>
          <a:srcRect l="22734" t="2382" r="12812" b="4160"/>
          <a:stretch>
            <a:fillRect/>
          </a:stretch>
        </p:blipFill>
        <p:spPr bwMode="auto">
          <a:xfrm>
            <a:off x="2714612" y="1500174"/>
            <a:ext cx="2143140" cy="20717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6" name="Picture 2" descr="C:\4. В РАБОТЕ\Журнал Юмашев 2017-2022\Фото\Мэр. Календарь. Администрации\2. ДДТ\DSC_2616.JPG"/>
          <p:cNvPicPr>
            <a:picLocks noChangeAspect="1" noChangeArrowheads="1"/>
          </p:cNvPicPr>
          <p:nvPr/>
        </p:nvPicPr>
        <p:blipFill>
          <a:blip r:embed="rId4" cstate="print"/>
          <a:srcRect l="7143" t="15040" r="28571" b="9758"/>
          <a:stretch>
            <a:fillRect/>
          </a:stretch>
        </p:blipFill>
        <p:spPr bwMode="auto">
          <a:xfrm>
            <a:off x="71406" y="1500174"/>
            <a:ext cx="2571768" cy="20717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572264" y="3500438"/>
            <a:ext cx="2500330" cy="3071834"/>
          </a:xfrm>
          <a:prstGeom prst="roundRect">
            <a:avLst/>
          </a:prstGeom>
          <a:solidFill>
            <a:schemeClr val="accent2"/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406" y="5715016"/>
            <a:ext cx="6357982" cy="928694"/>
          </a:xfrm>
          <a:prstGeom prst="roundRect">
            <a:avLst/>
          </a:prstGeom>
          <a:solidFill>
            <a:schemeClr val="accent2"/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406" y="3643314"/>
            <a:ext cx="6357982" cy="428628"/>
          </a:xfrm>
          <a:prstGeom prst="roundRect">
            <a:avLst/>
          </a:prstGeom>
          <a:solidFill>
            <a:schemeClr val="accent2"/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42918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643702" y="3590156"/>
            <a:ext cx="2357454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Экологическим воспитанием занимаются педагоги Станции юных натуралистов.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Ими организовываются традиционные конкурсы,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конференции. 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летние время воспитанники СЮН выезжают в полевые экспедиции, ухаживают за приусадебным участком и животными.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базе СЮН организована работа научного общества учащихся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«Шаг в науку», который транслирует опыт своей деятельности в школы района.</a:t>
            </a:r>
            <a:endParaRPr lang="ru-RU" sz="1050" dirty="0" smtClean="0">
              <a:solidFill>
                <a:srgbClr val="4232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645431"/>
            <a:ext cx="628654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базе Дома детского творчества, филиалы которого работают практически во всех поселках, разработано множество общеразвивающих программ по различным направлениям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44" y="5715016"/>
            <a:ext cx="62151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Детский оздоровительно-образовательный центр организует и проводит массовые соревнования разного уровня  для юных спортсменов и для взрослого населения. Педагогический коллектив   проводит большую организационную работу  по сдаче норм физкультурного комплекса ГТО, приобретено специальное оборудование. В  2021 г. в сдаче норм ГТО приняли участие 50 чел., из них получили золотой знак – 6 чел., серебряный знак – 14 чел., бронзовый знак 4 – чел.</a:t>
            </a:r>
          </a:p>
          <a:p>
            <a:pPr algn="ctr"/>
            <a:endParaRPr lang="ru-RU" sz="105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00042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–3,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2 401 (77,1%)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направления:   художественное творчество; спортивное;  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социально-педагогическое; техническое;  эколого-биологическое;  туристско-краеведческое</a:t>
            </a: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https://i.mycdn.me/i?r=AyH4iRPQ2q0otWIFepML2LxRW7tMz8N1vAMYRGn24rbYMg"/>
          <p:cNvPicPr>
            <a:picLocks noChangeAspect="1" noChangeArrowheads="1"/>
          </p:cNvPicPr>
          <p:nvPr/>
        </p:nvPicPr>
        <p:blipFill>
          <a:blip r:embed="rId6" cstate="print"/>
          <a:srcRect l="22979" t="14956" r="8298" b="14613"/>
          <a:stretch>
            <a:fillRect/>
          </a:stretch>
        </p:blipFill>
        <p:spPr bwMode="auto">
          <a:xfrm>
            <a:off x="2214547" y="4143380"/>
            <a:ext cx="2428892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4580" name="Picture 4" descr="https://i.mycdn.me/i?r=AyH4iRPQ2q0otWIFepML2LxRS-c8_GnIDyQXV95rEvPRNA"/>
          <p:cNvPicPr>
            <a:picLocks noChangeAspect="1" noChangeArrowheads="1"/>
          </p:cNvPicPr>
          <p:nvPr/>
        </p:nvPicPr>
        <p:blipFill>
          <a:blip r:embed="rId7" cstate="print"/>
          <a:srcRect l="25970" t="17957" r="5691"/>
          <a:stretch>
            <a:fillRect/>
          </a:stretch>
        </p:blipFill>
        <p:spPr bwMode="auto">
          <a:xfrm>
            <a:off x="71406" y="4143380"/>
            <a:ext cx="2071702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030" name="Picture 6" descr="http://naturalist.uobodaibo.ru/baik/akh_vot_ty_kakaja_infuzorija-tufelka.jpg"/>
          <p:cNvPicPr>
            <a:picLocks noChangeAspect="1" noChangeArrowheads="1"/>
          </p:cNvPicPr>
          <p:nvPr/>
        </p:nvPicPr>
        <p:blipFill>
          <a:blip r:embed="rId8" cstate="print"/>
          <a:srcRect l="16667"/>
          <a:stretch>
            <a:fillRect/>
          </a:stretch>
        </p:blipFill>
        <p:spPr bwMode="auto">
          <a:xfrm>
            <a:off x="8072462" y="1500174"/>
            <a:ext cx="1000100" cy="1857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1" name="Picture 7" descr="C:\4. В РАБОТЕ\Журнал Юмашев 2017-2022\Фото\Мэр. Календарь. Администрации\10. Спортобъекты\DSC_0258.JPG"/>
          <p:cNvPicPr>
            <a:picLocks noChangeAspect="1" noChangeArrowheads="1"/>
          </p:cNvPicPr>
          <p:nvPr/>
        </p:nvPicPr>
        <p:blipFill>
          <a:blip r:embed="rId9" cstate="print"/>
          <a:srcRect l="20319" t="15281" r="27431" b="15957"/>
          <a:stretch>
            <a:fillRect/>
          </a:stretch>
        </p:blipFill>
        <p:spPr bwMode="auto">
          <a:xfrm>
            <a:off x="4714876" y="4143380"/>
            <a:ext cx="1714512" cy="1500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3" name="Picture 9" descr="http://naturalist.uobodaibo.ru/baik/zashhita_zhivotnykh1.jpg"/>
          <p:cNvPicPr>
            <a:picLocks noChangeAspect="1" noChangeArrowheads="1"/>
          </p:cNvPicPr>
          <p:nvPr/>
        </p:nvPicPr>
        <p:blipFill>
          <a:blip r:embed="rId10" cstate="print"/>
          <a:srcRect l="43243" b="12500"/>
          <a:stretch>
            <a:fillRect/>
          </a:stretch>
        </p:blipFill>
        <p:spPr bwMode="auto">
          <a:xfrm>
            <a:off x="6500826" y="1500174"/>
            <a:ext cx="1500198" cy="1857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501090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42844" y="1500174"/>
            <a:ext cx="571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Создано 12 лагерей с дневным пребыванием, отдохнуло 734 ребенка.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Лагеря труда и отдыха – 229 подростка. Размер заработной платы составил 7830 руб. и 2400 руб. - материальная поддержка со стороны ЦЗН.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АО «Полюс Вернинское» создано 20 рабочих мест для школьников. Компания взяла на себя финансирование питания и заработной платы, которая составила 18 919 руб.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Акция «Лето. Подросток. Занятость». Проводились спортивно-развлекательные, досуговые и туристические мероприятия, организованные всеми субъектами профилактики.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поселках района на базе учреждений культуры работали кружки и творческие объединения. Охват детей составил 595 чел.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района закуплено 25 продуктовых наборов малообеспеченным семьям пос. Артемовский. Стоимость продуктового набора составила 2,8 тыс. руб.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 Всероссийских детских центрах «Орленок» и «Океан», в здравницах Иркутской области и в ДОЛ «Звездочка» отдохнул 321 ребенок.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района совместно с организацией «Кочевая эвенкийская община «Тайга» с 2017 года реализуется проект по организации профильного лагеря с дневным пребыванием детей в пос. Перевоз для детей коренных и малочисленных народов. В лагере отдохнуло 25 детей.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57148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году всеми формами организационного отдыха охвачено 2125 чел., или 92% детей (в 2019 г. - 92%). Особое внимание уделялось организации занятости детей, состоящих на всех видах профилактического учета.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летней оздоровительной кампании составило 25,2 млн. руб., привлечено внебюджетных средств -  0,6 млн. руб.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9395" name="Picture 3" descr="E:\4. В РАБОТЕ\Журнал Юмашев 2017-2022\Фото\2018 год\Летний отдых. Дети\Лето. Занятость. Подросток\image (1).jpg"/>
          <p:cNvPicPr>
            <a:picLocks noChangeAspect="1" noChangeArrowheads="1"/>
          </p:cNvPicPr>
          <p:nvPr/>
        </p:nvPicPr>
        <p:blipFill>
          <a:blip r:embed="rId3" cstate="print"/>
          <a:srcRect l="4585" t="13791" r="24347" b="17251"/>
          <a:stretch>
            <a:fillRect/>
          </a:stretch>
        </p:blipFill>
        <p:spPr bwMode="auto">
          <a:xfrm>
            <a:off x="3428992" y="5286388"/>
            <a:ext cx="2286016" cy="14748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9396" name="Picture 4" descr="E:\4. В РАБОТЕ\Журнал Юмашев 2017-2022\Фото\2018 год\Летний отдых. Дети\Новая папка\image (1).jpg"/>
          <p:cNvPicPr>
            <a:picLocks noChangeAspect="1" noChangeArrowheads="1"/>
          </p:cNvPicPr>
          <p:nvPr/>
        </p:nvPicPr>
        <p:blipFill>
          <a:blip r:embed="rId4" cstate="print"/>
          <a:srcRect l="23410" t="7041" r="25089" b="15503"/>
          <a:stretch>
            <a:fillRect/>
          </a:stretch>
        </p:blipFill>
        <p:spPr bwMode="auto">
          <a:xfrm>
            <a:off x="214282" y="5286388"/>
            <a:ext cx="1500198" cy="1500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9397" name="Picture 5" descr="E:\4. В РАБОТЕ\Журнал Юмашев 2017-2022\Фото\2018 год\Летний отдых. Дети\Новая папка\image (7).jpg"/>
          <p:cNvPicPr>
            <a:picLocks noChangeAspect="1" noChangeArrowheads="1"/>
          </p:cNvPicPr>
          <p:nvPr/>
        </p:nvPicPr>
        <p:blipFill>
          <a:blip r:embed="rId5" cstate="print"/>
          <a:srcRect l="4841" t="29125" r="8014"/>
          <a:stretch>
            <a:fillRect/>
          </a:stretch>
        </p:blipFill>
        <p:spPr bwMode="auto">
          <a:xfrm>
            <a:off x="5941225" y="3071810"/>
            <a:ext cx="3131369" cy="16933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9398" name="Picture 6" descr="E:\2021 год\1 июня. День защиты детей\1 июня. Праздник улиц. Силина\i.jpg"/>
          <p:cNvPicPr>
            <a:picLocks noChangeAspect="1" noChangeArrowheads="1"/>
          </p:cNvPicPr>
          <p:nvPr/>
        </p:nvPicPr>
        <p:blipFill>
          <a:blip r:embed="rId6" cstate="print"/>
          <a:srcRect l="9941" t="30417" r="37330"/>
          <a:stretch>
            <a:fillRect/>
          </a:stretch>
        </p:blipFill>
        <p:spPr bwMode="auto">
          <a:xfrm>
            <a:off x="1785918" y="5286388"/>
            <a:ext cx="1571636" cy="150017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9399" name="Picture 7" descr="E:\2021 год\ДОЛ Звездочка\ДОЛ Звездочка Вторая смена\i (1).jpg"/>
          <p:cNvPicPr>
            <a:picLocks noChangeAspect="1" noChangeArrowheads="1"/>
          </p:cNvPicPr>
          <p:nvPr/>
        </p:nvPicPr>
        <p:blipFill>
          <a:blip r:embed="rId7"/>
          <a:srcRect t="23589" b="30785"/>
          <a:stretch>
            <a:fillRect/>
          </a:stretch>
        </p:blipFill>
        <p:spPr bwMode="auto">
          <a:xfrm>
            <a:off x="5929322" y="4831404"/>
            <a:ext cx="3214678" cy="19551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9400" name="Picture 8" descr="E:\2021 год\1 июня. День защиты детей\2021-09-29 17-29-37_1633001606709.JPG"/>
          <p:cNvPicPr>
            <a:picLocks noChangeAspect="1" noChangeArrowheads="1"/>
          </p:cNvPicPr>
          <p:nvPr/>
        </p:nvPicPr>
        <p:blipFill>
          <a:blip r:embed="rId8"/>
          <a:srcRect l="6616" t="68353" r="6685" b="6166"/>
          <a:stretch>
            <a:fillRect/>
          </a:stretch>
        </p:blipFill>
        <p:spPr bwMode="auto">
          <a:xfrm>
            <a:off x="5929322" y="1500174"/>
            <a:ext cx="3143272" cy="1500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21 год\Библиотеки 70 лет\i (10).jpg"/>
          <p:cNvPicPr>
            <a:picLocks noChangeAspect="1" noChangeArrowheads="1"/>
          </p:cNvPicPr>
          <p:nvPr/>
        </p:nvPicPr>
        <p:blipFill>
          <a:blip r:embed="rId2"/>
          <a:srcRect l="11189" t="15912" b="34625"/>
          <a:stretch>
            <a:fillRect/>
          </a:stretch>
        </p:blipFill>
        <p:spPr bwMode="auto">
          <a:xfrm>
            <a:off x="5055697" y="1571612"/>
            <a:ext cx="3851779" cy="14287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142844" y="5214950"/>
            <a:ext cx="4714908" cy="13573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72066" y="2786058"/>
            <a:ext cx="3857652" cy="2857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2844" y="3500438"/>
            <a:ext cx="4714908" cy="1643074"/>
          </a:xfrm>
          <a:prstGeom prst="roundRect">
            <a:avLst/>
          </a:prstGeom>
          <a:solidFill>
            <a:srgbClr val="7E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414"/>
            <a:ext cx="86868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5"/>
            <a:ext cx="451844" cy="5715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3500438"/>
            <a:ext cx="47149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обеспечение деятельности учреждений культуры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были предусмотрены ассигнования в размере 219 млн. руб., (в 2020 – 211 млн. руб.), из которых 213 млн. руб. запланированы на реализацию мероприятий в программе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культуры Бодайбинского района»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2020-2025 годы. Исполнение бюджета составило 96,3%.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федерального и областного бюджетов составили 2,5 млн.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500174"/>
            <a:ext cx="52149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Сеть учреждений культуры  представлена  5  учреждениями,  в  составе которых  24  структурных  подразделения.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Штатная численность работников культуры составляла 272,9 ед.,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них: руководителей – 30 ед., основного персонала – 135 ед. (специалисты, непосредственно оказывающие услуги населению в сфере культуры), вспомогательного персонала – 107,9 ед.</a:t>
            </a:r>
            <a:endParaRPr lang="ru-RU" sz="12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42843" y="1810706"/>
          <a:ext cx="4643471" cy="1641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716"/>
                <a:gridCol w="576890"/>
                <a:gridCol w="591915"/>
                <a:gridCol w="571504"/>
                <a:gridCol w="571504"/>
                <a:gridCol w="642942"/>
              </a:tblGrid>
              <a:tr h="28490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sz="1100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1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61900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100" b="1" kern="1200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1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37 425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47 525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50 456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52 481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57 203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467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45 120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48 809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51 684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56 074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57 557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14282" y="5214950"/>
            <a:ext cx="457203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 от деятельности составил 5,6 млн. руб. или 98,2%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плана, который был уменьшен с введением ограничительных мер в работе учреждений культуры и кинотеатра «Витим».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средства направлены на поддержку технического состояния зданий и на проведение культурно-массовых мероприятий.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29190" y="2786059"/>
            <a:ext cx="3929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70-летний юбилей отметили библиотеки</a:t>
            </a:r>
          </a:p>
        </p:txBody>
      </p:sp>
      <p:pic>
        <p:nvPicPr>
          <p:cNvPr id="2051" name="Picture 3" descr="F:\2021 год\Бодайбо-118. Району-95\Бодайбо-118. Району-95. Музей\i (11).jpg"/>
          <p:cNvPicPr>
            <a:picLocks noChangeAspect="1" noChangeArrowheads="1"/>
          </p:cNvPicPr>
          <p:nvPr/>
        </p:nvPicPr>
        <p:blipFill>
          <a:blip r:embed="rId4" cstate="print"/>
          <a:srcRect l="15221" r="17662" b="24324"/>
          <a:stretch>
            <a:fillRect/>
          </a:stretch>
        </p:blipFill>
        <p:spPr bwMode="auto">
          <a:xfrm>
            <a:off x="5072066" y="5000636"/>
            <a:ext cx="2058580" cy="164307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2" name="Picture 4" descr="F:\2022 год\КДЦ. Спектакль к 8 Марта Наши на Марсе\LEX_3864.JPG"/>
          <p:cNvPicPr>
            <a:picLocks noChangeAspect="1" noChangeArrowheads="1"/>
          </p:cNvPicPr>
          <p:nvPr/>
        </p:nvPicPr>
        <p:blipFill>
          <a:blip r:embed="rId5" cstate="print"/>
          <a:srcRect l="1887" t="29723" b="2703"/>
          <a:stretch>
            <a:fillRect/>
          </a:stretch>
        </p:blipFill>
        <p:spPr bwMode="auto">
          <a:xfrm>
            <a:off x="5045295" y="3143248"/>
            <a:ext cx="3884423" cy="17859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4" name="Picture 6" descr="F:\2021 год\Бодайбо-118. Району-95\Бодайбо-118. Району -95. Открытие Доски Почета\i (2).jpg"/>
          <p:cNvPicPr>
            <a:picLocks noChangeAspect="1" noChangeArrowheads="1"/>
          </p:cNvPicPr>
          <p:nvPr/>
        </p:nvPicPr>
        <p:blipFill>
          <a:blip r:embed="rId6"/>
          <a:srcRect l="30077" t="19208" r="25292" b="16923"/>
          <a:stretch>
            <a:fillRect/>
          </a:stretch>
        </p:blipFill>
        <p:spPr bwMode="auto">
          <a:xfrm>
            <a:off x="7215206" y="5000636"/>
            <a:ext cx="1714512" cy="16341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5072066" y="6357958"/>
            <a:ext cx="3857652" cy="2857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72066" y="6357958"/>
            <a:ext cx="3929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Мероприятия, посвященные 118-летию Бодайбо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rcRect b="27303"/>
          <a:stretch>
            <a:fillRect/>
          </a:stretch>
        </p:blipFill>
        <p:spPr>
          <a:xfrm rot="20855310">
            <a:off x="5943451" y="5114154"/>
            <a:ext cx="1229712" cy="159469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 descr="F:\2021 год\Премия мэра в области культуры\i (1).jpg"/>
          <p:cNvPicPr>
            <a:picLocks noChangeAspect="1" noChangeArrowheads="1"/>
          </p:cNvPicPr>
          <p:nvPr/>
        </p:nvPicPr>
        <p:blipFill>
          <a:blip r:embed="rId3" cstate="print"/>
          <a:srcRect l="21054" t="21042" r="18261"/>
          <a:stretch>
            <a:fillRect/>
          </a:stretch>
        </p:blipFill>
        <p:spPr bwMode="auto">
          <a:xfrm rot="549104">
            <a:off x="7068201" y="5119524"/>
            <a:ext cx="1244439" cy="162759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25625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0066" cy="63249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2910" y="428604"/>
            <a:ext cx="82153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дополнительного образования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44" y="3429000"/>
            <a:ext cx="478634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2021 г. музыкальные школы района работали в смешанном режиме, часть занятий проводилось в онлайн формате. Более 70% уроков было проведено в очном режиме;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онлайн формате прошёл III Районный конкурс «Юный музыкант», в котором приняли участие 39 обучающихся;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 конкурс чтецов среди обучающихся театрального отделения музыкальной школы п. Артемовский на тему «Единственной маме на свете», в котором приняли участие 11 обучающихся;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успешно прошел набор учащихся в 1 класс на 2021/2022 учебный год. Поступило 26 первоклашек;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музыкальную школу г. Бодайбо прибыл на работу молодой преподаватель гитары и хорового дирижирования.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83407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Педагогическому коллективу музыкальных  школ  удалось  сохранить  </a:t>
            </a:r>
          </a:p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контингент обучающихся – 136 человек. Продолжена работа по проведению творческих мероприятий</a:t>
            </a:r>
          </a:p>
        </p:txBody>
      </p:sp>
      <p:pic>
        <p:nvPicPr>
          <p:cNvPr id="22531" name="Picture 3" descr="F:\4. В РАБОТЕ\Журнал Юмашев 2017-2022\Фото\Мэр. Календарь. Администрации\4. ДМШ\888.JPG"/>
          <p:cNvPicPr>
            <a:picLocks noChangeAspect="1" noChangeArrowheads="1"/>
          </p:cNvPicPr>
          <p:nvPr/>
        </p:nvPicPr>
        <p:blipFill>
          <a:blip r:embed="rId5" cstate="print"/>
          <a:srcRect l="10703" t="24609" r="20894" b="8697"/>
          <a:stretch>
            <a:fillRect/>
          </a:stretch>
        </p:blipFill>
        <p:spPr bwMode="auto">
          <a:xfrm>
            <a:off x="142844" y="1571612"/>
            <a:ext cx="2857520" cy="1857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2532" name="Picture 4" descr="F:\2021 год\КДЦ. Новогодняя чехарда\i (3).jpg"/>
          <p:cNvPicPr>
            <a:picLocks noChangeAspect="1" noChangeArrowheads="1"/>
          </p:cNvPicPr>
          <p:nvPr/>
        </p:nvPicPr>
        <p:blipFill>
          <a:blip r:embed="rId6" cstate="print"/>
          <a:srcRect l="8431" t="6828" r="31813" b="3451"/>
          <a:stretch>
            <a:fillRect/>
          </a:stretch>
        </p:blipFill>
        <p:spPr bwMode="auto">
          <a:xfrm>
            <a:off x="3071802" y="1571612"/>
            <a:ext cx="1857388" cy="1857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214942" y="1571612"/>
            <a:ext cx="3714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В целях стимулирования творческого роста одаренных детей и молодежи, учреждена ежегодная Премия мэра г. Бодайбо и района.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С 2017 года Премия мэра выплачена 14 победителям  всевозможных  конкурсов  и олимпиад, одаренным  активным театралам, талантливым  музыкантам. До 2018 года выплата составляла 5 тысяч рублей, в 2019 году увеличилась до 25 тысяч рублей.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2021 году награждены Анастасия Мудрик, участница кружков декоративно-прикладного творчества «Палитра», «Школа мастериц», театрального кружка «Кукляндия» клуба п. Кропоткин и Дмитрий Ситан, обучающийся 8 класса театрального отделения музыкальной школы п. Артёмовский, участник детского объединения «Арлекин».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285752"/>
          </a:xfrm>
        </p:spPr>
        <p:txBody>
          <a:bodyPr>
            <a:normAutofit fontScale="90000"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2021 ГОДА 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5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Бодайбинский район выполнил плановые показатели по бюджету  и сохранил его социальную направленность. Основные усилия Администрации в тесном взаимодействии с золотодобывающими предприятиями и бизнесом были направлены на обеспечение комфортной среды проживания и повышение качества жизни в Бодайбинском районе. </a:t>
            </a:r>
          </a:p>
          <a:p>
            <a:pPr algn="ctr">
              <a:spcBef>
                <a:spcPts val="0"/>
              </a:spcBef>
              <a:buNone/>
            </a:pPr>
            <a:endParaRPr lang="ru-RU" sz="1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643050"/>
            <a:ext cx="550072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МО г. Бодайбо и района в 2020 году характеризуются ростом основных показателей: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золотодобывающие компании добыли 24,4 тонны золота           (в 2020 г. - 25,1 тонн);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увеличилась  выручка от реализации продукции работ, услуг на 5,2% (в 2020 г. – на 36,6%);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увеличилось на 16,4% поступление налогов и сборов в бюджет муниципального района (в 2020 г. – 9,2%);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увеличилась на 8,1%  среднемесячная заработная плата работников промышленных предприятий, действующих на территории Бодайбинского района, которая в целом по району составила 111 414,0 руб. в месяц (в 2020 г. –103 039,3 руб.);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увеличился на 20,7% показатель  обеспеченности собственными доходами  бюджета МО г. Бодайбо и района на душу населения, который   составил 78,54  тыс. руб. (в 2020 г. – соответственно 9,8% и 65,1 тыс. руб.)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на реализацию проекта «Народные инициативы» выделено 6,4 млн. рублей. Средства направлены на приобретение школьного автобуса, оснащение МКУ «КДЦ г. Бодайбо и района» оборудованием, обустройство спортивной площадки СОШ № 3.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3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15008" y="3857628"/>
            <a:ext cx="3357554" cy="2643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114,5 млн. рублей направлено на  строительство и реконструкцию объектов, проведение ремонтов учреждений социальной сферы.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соглашений о социально-экономическом партнерстве между Администрацией г. Бодайбо и района и золотодобывающими предприятиями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социальных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привлечено 52,4 млн. руб.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 2020 г.  - более 70 млн. руб.)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Светлана\Desktop\В РАБОТЕ\Отчет мэра за 2018 год\image (99).jpg"/>
          <p:cNvPicPr>
            <a:picLocks noChangeAspect="1" noChangeArrowheads="1"/>
          </p:cNvPicPr>
          <p:nvPr/>
        </p:nvPicPr>
        <p:blipFill>
          <a:blip r:embed="rId3"/>
          <a:srcRect l="16500" t="5023" r="23741" b="16284"/>
          <a:stretch>
            <a:fillRect/>
          </a:stretch>
        </p:blipFill>
        <p:spPr bwMode="auto">
          <a:xfrm>
            <a:off x="5715008" y="1571612"/>
            <a:ext cx="3280068" cy="214314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F:\2021 год\КДЦ. Новый год. Путря. Спектакль\LEX_2659.JPG"/>
          <p:cNvPicPr>
            <a:picLocks noChangeAspect="1" noChangeArrowheads="1"/>
          </p:cNvPicPr>
          <p:nvPr/>
        </p:nvPicPr>
        <p:blipFill>
          <a:blip r:embed="rId2" cstate="print"/>
          <a:srcRect b="1705"/>
          <a:stretch>
            <a:fillRect/>
          </a:stretch>
        </p:blipFill>
        <p:spPr bwMode="auto">
          <a:xfrm>
            <a:off x="5857884" y="726275"/>
            <a:ext cx="3286116" cy="2153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508" name="Picture 4" descr="F:\2021 год\День социального работника 30 лет социальной службе\i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095808"/>
            <a:ext cx="2714644" cy="1807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505" name="Picture 1" descr="F:\2021 год\1 июня. День защиты детей\2021-09-29 17-42-19_1633001603768.JPG"/>
          <p:cNvPicPr>
            <a:picLocks noChangeAspect="1" noChangeArrowheads="1"/>
          </p:cNvPicPr>
          <p:nvPr/>
        </p:nvPicPr>
        <p:blipFill>
          <a:blip r:embed="rId4"/>
          <a:srcRect l="1106" t="25915" b="24414"/>
          <a:stretch>
            <a:fillRect/>
          </a:stretch>
        </p:blipFill>
        <p:spPr bwMode="auto">
          <a:xfrm>
            <a:off x="214282" y="818270"/>
            <a:ext cx="3000396" cy="1967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4" name="Picture 10" descr="F:\2021 год\Открытие городской ёлки\Новая папка\214.JPG"/>
          <p:cNvPicPr>
            <a:picLocks noChangeAspect="1" noChangeArrowheads="1"/>
          </p:cNvPicPr>
          <p:nvPr/>
        </p:nvPicPr>
        <p:blipFill>
          <a:blip r:embed="rId5" cstate="print"/>
          <a:srcRect r="12941" b="1176"/>
          <a:stretch>
            <a:fillRect/>
          </a:stretch>
        </p:blipFill>
        <p:spPr bwMode="auto">
          <a:xfrm flipH="1">
            <a:off x="3334592" y="714356"/>
            <a:ext cx="2737605" cy="20717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3"/>
            <a:ext cx="455449" cy="57606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7" name="TextBox 36"/>
          <p:cNvSpPr txBox="1"/>
          <p:nvPr/>
        </p:nvSpPr>
        <p:spPr>
          <a:xfrm>
            <a:off x="549699" y="116632"/>
            <a:ext cx="8451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МЕРОПРИЯТИЯ  2021 ГОДА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21253118">
            <a:off x="160024" y="2498861"/>
            <a:ext cx="3029966" cy="549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День защиты детей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58088" y="3244334"/>
            <a:ext cx="1847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14744" y="2643182"/>
            <a:ext cx="18573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городской ёлки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580605">
            <a:off x="6144951" y="2730455"/>
            <a:ext cx="28118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спектакль ДЦ п. Балахнинский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F:\2021 год\9 мая. День Победы\Шествие\i (1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857" y="3000373"/>
            <a:ext cx="2786946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7" name="Picture 3" descr="F:\2021 год\День работника культуры\i (6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5143512"/>
            <a:ext cx="2267113" cy="1509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9" name="Picture 5" descr="F:\2021 год\КВИЗ 15.12. Год Байкала\2021-12-16\103.JPG"/>
          <p:cNvPicPr>
            <a:picLocks noChangeAspect="1" noChangeArrowheads="1"/>
          </p:cNvPicPr>
          <p:nvPr/>
        </p:nvPicPr>
        <p:blipFill>
          <a:blip r:embed="rId9" cstate="print"/>
          <a:srcRect t="23530"/>
          <a:stretch>
            <a:fillRect/>
          </a:stretch>
        </p:blipFill>
        <p:spPr bwMode="auto">
          <a:xfrm>
            <a:off x="2928926" y="4857760"/>
            <a:ext cx="3503177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11" name="Picture 7" descr="F:\2021 год\КДЦ. Новогодняя чехарда\i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5" y="5072074"/>
            <a:ext cx="2467021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513" name="Picture 9" descr="F:\2021 год\Ленский расстрел\i (13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0430" y="2928934"/>
            <a:ext cx="2428892" cy="16176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" name="Скругленный прямоугольник 40"/>
          <p:cNvSpPr/>
          <p:nvPr/>
        </p:nvSpPr>
        <p:spPr>
          <a:xfrm rot="21253118">
            <a:off x="91391" y="4585396"/>
            <a:ext cx="3029966" cy="549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День Победы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 rot="21253118">
            <a:off x="372786" y="6285068"/>
            <a:ext cx="3029966" cy="636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День работника культуры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428992" y="4412614"/>
            <a:ext cx="25003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109-я годовщина Ленского расстрела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857488" y="6500834"/>
            <a:ext cx="37862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КВИЗ, посвящённый Году Байкала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580605">
            <a:off x="6214471" y="4820873"/>
            <a:ext cx="28118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лет  социальной защите населения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 rot="580605">
            <a:off x="6500223" y="6592640"/>
            <a:ext cx="28118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чехарда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72" y="44624"/>
            <a:ext cx="404580" cy="5117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038" y="902450"/>
            <a:ext cx="3205020" cy="4383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Бодайбинском районе»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548680"/>
            <a:ext cx="2214578" cy="3571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1 140, 5 тыс. руб. – участие в выездных соревнованиях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237058" y="980728"/>
            <a:ext cx="686870" cy="26724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0243509">
            <a:off x="6034997" y="682899"/>
            <a:ext cx="642942" cy="30698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500174"/>
            <a:ext cx="3643338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Основные показатели развития физической        культуры и спорта        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2020 г.     2021 г.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55              55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секций                                                               58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05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8    </a:t>
            </a:r>
          </a:p>
          <a:p>
            <a:endParaRPr lang="ru-RU" sz="105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Доля учащихся,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кружках и секциях (%)                              69           70</a:t>
            </a: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физкультурой  и спортом к общему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количеству населения (%)                          37,7       37,9</a:t>
            </a: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493884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году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1 964,3 тыс. руб.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2020 г. – 567,2 тыс. руб.)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980728"/>
            <a:ext cx="2203189" cy="425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555,2 тыс.руб. – проведение физкультурно –оздоровительных  мероприятий</a:t>
            </a:r>
          </a:p>
        </p:txBody>
      </p:sp>
      <p:sp>
        <p:nvSpPr>
          <p:cNvPr id="13" name="Стрелка вправо 12"/>
          <p:cNvSpPr/>
          <p:nvPr/>
        </p:nvSpPr>
        <p:spPr>
          <a:xfrm rot="1248548">
            <a:off x="6014133" y="1067905"/>
            <a:ext cx="684673" cy="3139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60" name="AutoShape 4" descr="https://i.mycdn.me/i?r=AyH4iRPQ2q0otWIFepML2LxRWqV48vseMXJtraS4T6KdZ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1" name="Picture 1" descr="C:\4. В РАБОТЕ\Журнал Юмашев 2017-2022\Фото\Мэр. Календарь. Администрации\10. Спортобъекты\image (1).jpg"/>
          <p:cNvPicPr>
            <a:picLocks noChangeAspect="1" noChangeArrowheads="1"/>
          </p:cNvPicPr>
          <p:nvPr/>
        </p:nvPicPr>
        <p:blipFill>
          <a:blip r:embed="rId3" cstate="print"/>
          <a:srcRect l="8480" r="34772" b="1372"/>
          <a:stretch>
            <a:fillRect/>
          </a:stretch>
        </p:blipFill>
        <p:spPr bwMode="auto">
          <a:xfrm>
            <a:off x="3786183" y="1571612"/>
            <a:ext cx="2714643" cy="30040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C:\4. В РАБОТЕ\Журнал Юмашев 2017-2022\Фото\Мэр. Календарь. Администрации\10. Спортобъекты\LEX_2057.JPG"/>
          <p:cNvPicPr>
            <a:picLocks noChangeAspect="1" noChangeArrowheads="1"/>
          </p:cNvPicPr>
          <p:nvPr/>
        </p:nvPicPr>
        <p:blipFill>
          <a:blip r:embed="rId4" cstate="print"/>
          <a:srcRect l="39068" t="31853" r="25625" b="30519"/>
          <a:stretch>
            <a:fillRect/>
          </a:stretch>
        </p:blipFill>
        <p:spPr bwMode="auto">
          <a:xfrm>
            <a:off x="6572264" y="4643446"/>
            <a:ext cx="2500330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483" name="Picture 3" descr="C:\4. В РАБОТЕ\Журнал Юмашев 2017-2022\Фото\Мэр. Календарь. Администрации\10. Спортобъекты\LEX_7945.JPG"/>
          <p:cNvPicPr>
            <a:picLocks noChangeAspect="1" noChangeArrowheads="1"/>
          </p:cNvPicPr>
          <p:nvPr/>
        </p:nvPicPr>
        <p:blipFill>
          <a:blip r:embed="rId5" cstate="print"/>
          <a:srcRect l="19749" t="10154" r="2559" b="5669"/>
          <a:stretch>
            <a:fillRect/>
          </a:stretch>
        </p:blipFill>
        <p:spPr bwMode="auto">
          <a:xfrm>
            <a:off x="3786182" y="4643446"/>
            <a:ext cx="2714644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6" descr="F:\4. В РАБОТЕ\Журнал Юмашев 2017-2022\Фото\2019 год\Лыжня России 2019\image (6).jpg"/>
          <p:cNvPicPr>
            <a:picLocks noChangeAspect="1" noChangeArrowheads="1"/>
          </p:cNvPicPr>
          <p:nvPr/>
        </p:nvPicPr>
        <p:blipFill>
          <a:blip r:embed="rId6"/>
          <a:srcRect l="30927" t="24290" r="25641"/>
          <a:stretch>
            <a:fillRect/>
          </a:stretch>
        </p:blipFill>
        <p:spPr bwMode="auto">
          <a:xfrm>
            <a:off x="6572264" y="1571612"/>
            <a:ext cx="2500298" cy="300039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71438" y="4071942"/>
            <a:ext cx="3571868" cy="264320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14282" y="4083658"/>
            <a:ext cx="321471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Проведено 20  спортивных мероприятий, в рамках которых проведено  более 90 соревнований, в них приняли участие 3 465 чел. 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Традиционные: «Лыжня России», Лыжная гонка ветеранов,  День защитника Отечества,  День ходьбы, Кросс нации, День физкультурника и др. 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Проведено 4 спортивных мероприятия для детей в социально опасном положении, а также 5 мероприятий для детей-инвалидов. 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Бодайбинские спортсмены приняли участие в 13 выездных  соревнованиях различного уровня, на которых  заняли  16  призовых мест.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3857620" y="1071546"/>
            <a:ext cx="4071966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МОЛОДЕЖНАЯ  ПОЛИТИКА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714488"/>
            <a:ext cx="5072066" cy="4780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 2015 года в г. Бодайбо осуществляет свою деятельность общественная организация «Волонтеры г. Бодайбо», деятельность которой  направлена: на оказание помощи пожилым и одиноким людям, участникам войны и труженикам тыла; оказание помощи бездомных животных; проведение экологических акций.</a:t>
            </a:r>
          </a:p>
          <a:p>
            <a:pPr algn="just"/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sz="12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антинаркотическое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волонтерское движение, которое занимается профилактикой социально-негативных явлений. </a:t>
            </a:r>
          </a:p>
          <a:p>
            <a:pPr algn="just"/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базе отдела военного комиссариата создано общественное движение «ЮНАРМИЯ». Деятельность направлена на воспитание доброты, сочувствия, верности, любви к своей Родине. </a:t>
            </a:r>
          </a:p>
          <a:p>
            <a:pPr algn="just"/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Объединение «Волонтеры Победы», сформированное отделом по молодежной политике и спорту. Добровольцы организовывают волонтёрское сопровождение значимых мероприятий и акций, благоустраивают памятные места и воинские захоронения.</a:t>
            </a:r>
          </a:p>
          <a:p>
            <a:pPr algn="just"/>
            <a:endParaRPr lang="ru-RU" sz="12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Особенно актуальной помощь волонтеров стала в период пандемии. Совместно работниками соцзащиты доставляли продукты и лекарства одиноким людям, пенсионерам, оказывали посильную помощь медицинским учреждениям, проводили акции, посвященные профилактике распространения коронавирусной инфекции, вакцинации и др.</a:t>
            </a:r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85918" y="1071546"/>
            <a:ext cx="1857388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«Молодежь Бодайбинского района»</a:t>
            </a:r>
            <a:endParaRPr lang="ru-RU" sz="1100" dirty="0">
              <a:solidFill>
                <a:srgbClr val="423200"/>
              </a:solidFill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>
            <a:off x="7500958" y="571480"/>
            <a:ext cx="428628" cy="714380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337818">
            <a:off x="1474972" y="660785"/>
            <a:ext cx="411555" cy="96293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57356" y="500042"/>
            <a:ext cx="5643602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</a:t>
            </a:r>
            <a:endParaRPr lang="ru-RU" sz="1100" dirty="0">
              <a:solidFill>
                <a:srgbClr val="423200"/>
              </a:solidFill>
            </a:endParaRPr>
          </a:p>
        </p:txBody>
      </p:sp>
      <p:pic>
        <p:nvPicPr>
          <p:cNvPr id="19466" name="Picture 10" descr="https://i.mycdn.me/i?r=AyH4iRPQ2q0otWIFepML2LxRZBxfs70h2WO82SKWsHDu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143248"/>
            <a:ext cx="1928826" cy="14325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57" name="Picture 1" descr="C:\4. В РАБОТЕ\Журнал Юмашев 2017-2022\Фото\Мэр. Календарь. Администрации\10. Спортобъекты\LEX_8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785926"/>
            <a:ext cx="1926403" cy="12842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9459" name="Picture 3" descr="F:\2020 год\9 мая. День Победы. 75 лет\Церемония возложения венков\i (1).jpg"/>
          <p:cNvPicPr>
            <a:picLocks noChangeAspect="1" noChangeArrowheads="1"/>
          </p:cNvPicPr>
          <p:nvPr/>
        </p:nvPicPr>
        <p:blipFill>
          <a:blip r:embed="rId6" cstate="print"/>
          <a:srcRect l="7407"/>
          <a:stretch>
            <a:fillRect/>
          </a:stretch>
        </p:blipFill>
        <p:spPr bwMode="auto">
          <a:xfrm>
            <a:off x="7215206" y="1785926"/>
            <a:ext cx="1785950" cy="12842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4" descr="F:\4. В РАБОТЕ\Журнал Юмашев 2017-2022\Фото\2022 год\Волонтеры очищают памятник жертвам Ленского расстрела\409f1f1c-d919-41cf-a9fc-a87d6ed181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143248"/>
            <a:ext cx="1785950" cy="14287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9461" name="Picture 5" descr="F:\2021 год\Акция. Волонтёры. Надписи-напоминания на асфальте\i.jpg"/>
          <p:cNvPicPr>
            <a:picLocks noChangeAspect="1" noChangeArrowheads="1"/>
          </p:cNvPicPr>
          <p:nvPr/>
        </p:nvPicPr>
        <p:blipFill>
          <a:blip r:embed="rId8" cstate="print"/>
          <a:srcRect l="5000"/>
          <a:stretch>
            <a:fillRect/>
          </a:stretch>
        </p:blipFill>
        <p:spPr bwMode="auto">
          <a:xfrm>
            <a:off x="5214942" y="4643446"/>
            <a:ext cx="1357322" cy="190899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8433" name="Picture 1" descr="C:\1. 2022\Акция Своих не бросаем. 18.03\2022-03-18\060.JPG"/>
          <p:cNvPicPr>
            <a:picLocks noChangeAspect="1" noChangeArrowheads="1"/>
          </p:cNvPicPr>
          <p:nvPr/>
        </p:nvPicPr>
        <p:blipFill>
          <a:blip r:embed="rId9" cstate="print"/>
          <a:srcRect l="14062" t="31250" r="28906"/>
          <a:stretch>
            <a:fillRect/>
          </a:stretch>
        </p:blipFill>
        <p:spPr bwMode="auto">
          <a:xfrm>
            <a:off x="6643702" y="4643446"/>
            <a:ext cx="2357454" cy="19288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Светлана\Desktop\В РАБОТЕ\Отчет мэра за 2018 год\Изображение 007.jpg"/>
          <p:cNvPicPr>
            <a:picLocks noChangeAspect="1" noChangeArrowheads="1"/>
          </p:cNvPicPr>
          <p:nvPr/>
        </p:nvPicPr>
        <p:blipFill>
          <a:blip r:embed="rId2" cstate="print"/>
          <a:srcRect t="9236" r="11196" b="15247"/>
          <a:stretch>
            <a:fillRect/>
          </a:stretch>
        </p:blipFill>
        <p:spPr bwMode="auto">
          <a:xfrm>
            <a:off x="142844" y="714356"/>
            <a:ext cx="3714776" cy="2214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0588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857620" y="642918"/>
            <a:ext cx="5143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     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г.            2021 г.  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            345 чел.            336 чел.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                                                                          38 чел.            36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            121 чел.         115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            15 чел.           11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          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171 чел.        174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2000241"/>
            <a:ext cx="500066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2021 году обеспеченность врачами составляет  49,7%.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3214686"/>
            <a:ext cx="3143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2844" y="3071810"/>
            <a:ext cx="51435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2020 г. н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аше здравоохранение столкнулось с новым вирусом. И бодайбинские медики боролись с ним на и протяжении 2021 года. 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самого начала пандемии золотодобывающие предприятия оказывали помощь медицинскому учреждению: приобретались аппараты искусственной вентиляции легких (ИВЛ), средства индивидуальной защиты, лекарственные препараты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другое необходимое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Пожертвованы денежные средства на финансирование расходов, связанных с проведением тестирования и лабораторными исследованиями граждан на COVID-19.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партнерских отношений для больницы приобретен компьютерный томограф. Для его установки переоборудовано отдельное помещение, в соответствии с   требованиями, проведено обучение персонала.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AutoShape 5" descr="blob:https://web.whatsapp.com/833cb1d8-ae89-4053-9327-6703b08b37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blob:https://web.whatsapp.com/833cb1d8-ae89-4053-9327-6703b08b37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8" name="Picture 10" descr="C:\4. В РАБОТЕ\Отчет мэра за 2020 год\Фото для отчета\71f2b09f-c909-4032-b3b3-11ecaab30d05.jpg"/>
          <p:cNvPicPr>
            <a:picLocks noChangeAspect="1" noChangeArrowheads="1"/>
          </p:cNvPicPr>
          <p:nvPr/>
        </p:nvPicPr>
        <p:blipFill>
          <a:blip r:embed="rId4"/>
          <a:srcRect l="28763" t="23760" r="25645"/>
          <a:stretch>
            <a:fillRect/>
          </a:stretch>
        </p:blipFill>
        <p:spPr bwMode="auto">
          <a:xfrm rot="21363718" flipH="1">
            <a:off x="5357663" y="2426326"/>
            <a:ext cx="1924420" cy="422240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7417" name="Picture 9" descr="C:\4. В РАБОТЕ\Отчет мэра за 2020 год\Фото для отчета\833cb1d8-ae89-4053-9327-6703b08b371d.jpg"/>
          <p:cNvPicPr>
            <a:picLocks noChangeAspect="1" noChangeArrowheads="1"/>
          </p:cNvPicPr>
          <p:nvPr/>
        </p:nvPicPr>
        <p:blipFill>
          <a:blip r:embed="rId5"/>
          <a:srcRect l="9210" t="5859" r="31846" b="9984"/>
          <a:stretch>
            <a:fillRect/>
          </a:stretch>
        </p:blipFill>
        <p:spPr bwMode="auto">
          <a:xfrm rot="161746" flipH="1">
            <a:off x="7168184" y="2525032"/>
            <a:ext cx="1764670" cy="411756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57148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ЗДРАВООХРАНЕНИЕ. СОТРУДНИЧЕСТВО С АДМИНИСТРАЦИЕЙ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00777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85720" y="464746"/>
            <a:ext cx="8462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 укрепление материально-технической  базы  учреждений  здравоохранения в рамках мероприятий социально-экономического партнерства  с 2017 по 2021 г.г  направлено 86,2 млн. рублей.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Приобретено оборудование, лекарственные препараты, профинансированы  ремонтные работы в медицинских учреждениях города и района.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500694" y="1412776"/>
            <a:ext cx="3429024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 в сфере здравоохранения направлены на:</a:t>
            </a:r>
            <a:endParaRPr kumimoji="0" lang="ru-RU" sz="1300" b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проведение целенаправленной работы по привлечению медицинских кадров в Бодайбинский район;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сотрудничество с Администрацией района в части приобретения жилой площади для приезжающих врачей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(3 квартиры);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организация межведомственной работы по повышению уровня охвата населения диспансеризацией и профилактическими осмотрами;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повышение эффективности работы по профилактике младенческой смертности;  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соблюдение принципов маршрутизации при организации медицинской помощи беременным женщинам и детям раннего возраста;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продолжение участия в реализации приоритетных проектов в рамках социально-экономического партнерства; 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завершение внедрения программы бережливой поликлиники в детской поликлинике и приемном отделении г. Бодайбо.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1" name="Picture 1" descr="C:\4. В РАБОТЕ\Отчет мэра за 2020 год\Фото для отчета\Кернер. Оборудование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3" y="1571612"/>
            <a:ext cx="2793955" cy="228601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50" name="Picture 2" descr="C:\1. 2022\Визит губернатора 23.01.22. Посещение сгоревшего дома\100D5300\DSC_0094.JPG"/>
          <p:cNvPicPr>
            <a:picLocks noChangeAspect="1" noChangeArrowheads="1"/>
          </p:cNvPicPr>
          <p:nvPr/>
        </p:nvPicPr>
        <p:blipFill>
          <a:blip r:embed="rId4" cstate="print"/>
          <a:srcRect t="6458" r="26083"/>
          <a:stretch>
            <a:fillRect/>
          </a:stretch>
        </p:blipFill>
        <p:spPr bwMode="auto">
          <a:xfrm>
            <a:off x="71406" y="4000504"/>
            <a:ext cx="2786082" cy="2500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1" name="Picture 3" descr="C:\1. 2022\Визит губернатора 23.01.22. Посещение сгоревшего дома\100D5300\DSC_0119.JPG"/>
          <p:cNvPicPr>
            <a:picLocks noChangeAspect="1" noChangeArrowheads="1"/>
          </p:cNvPicPr>
          <p:nvPr/>
        </p:nvPicPr>
        <p:blipFill>
          <a:blip r:embed="rId5" cstate="print"/>
          <a:srcRect l="8420" r="18702"/>
          <a:stretch>
            <a:fillRect/>
          </a:stretch>
        </p:blipFill>
        <p:spPr bwMode="auto">
          <a:xfrm>
            <a:off x="2928926" y="4000504"/>
            <a:ext cx="2500330" cy="2500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6" name="Picture 2" descr="F:\2021 год\Голос улиц. Проект для художников\i (4).jpg"/>
          <p:cNvPicPr>
            <a:picLocks noChangeAspect="1" noChangeArrowheads="1"/>
          </p:cNvPicPr>
          <p:nvPr/>
        </p:nvPicPr>
        <p:blipFill>
          <a:blip r:embed="rId6" cstate="print"/>
          <a:srcRect l="10349" r="9444"/>
          <a:stretch>
            <a:fillRect/>
          </a:stretch>
        </p:blipFill>
        <p:spPr bwMode="auto">
          <a:xfrm>
            <a:off x="2928926" y="1571612"/>
            <a:ext cx="2500330" cy="2286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785818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МЕРЫ  СОЦИАЛЬНОЙ  ПОДДЕРЖКИ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РАБОТНИКОВ  БЮДЖЕТНОЙ  СФЕРЫ  ДЛЯ  ПРИВЛЕЧЕНИЯ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 СОХРАНЕНИЯ  КАДРОВ  В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58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3000372"/>
            <a:ext cx="6015026" cy="28575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жильём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4857760"/>
            <a:ext cx="5857916" cy="341230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606624"/>
            <a:ext cx="628654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Ежегодные денежные выплаты специалистам, прибывшим на работу в Бодайбинский район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в размере 100 тыс. руб. (с высшим образованием) и  50 тыс.руб.  В 2019 году выплата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увеличена до 150 и 75 тыс. соответственно.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 2017 года выплаты получили 89 работников образования; 109 медиков; 4 работника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культуры. Также в Бодайбинский район приезжали специалисты по программам «Земский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доктор» и «Земский учитель». В 2021 году средства выплачены педагогам – 20 человек;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медики – 39 чел.; работники культуры – 1 чел.</a:t>
            </a:r>
            <a:endParaRPr lang="ru-RU" sz="1100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276363"/>
            <a:ext cx="85011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целях повышения образовательного ценза и закрепления специалистов в образовательных организациях 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г. Бодайбо и района предусмотрены  компенсационные денежные выплаты работникам,  обучающимся в средних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профессиональных и высших учебных заведениях. 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2015 года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данной выплатой воспользовалось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работников образовательных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организаций. На эти цели и</a:t>
            </a:r>
          </a:p>
          <a:p>
            <a:pPr lvl="0"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бюджета МО г. Бодайбо и района в 2021 году выделено 196 тыс. рублей. Всего с 2015 года выплачено 962 тыс. рублей.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0784"/>
            <a:ext cx="728667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счет средств местного бюджета для педагогов и медицинских работников с 2007 года построено </a:t>
            </a:r>
          </a:p>
          <a:p>
            <a:pPr lvl="0"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и приобретено 64 квартиры в г. Бодайбо и  в поселках района. Предоставляются комнаты в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благоустроенных общежитиях.  В 2021 году для педагогов приобретена квартира в п. Кропоткин; </a:t>
            </a:r>
          </a:p>
          <a:p>
            <a:pPr algn="just"/>
            <a:r>
              <a:rPr lang="ru-RU" sz="1100" b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5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квартир для врачей в г. Бодайбо.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 предоставления частичной компенсации расходов по найму жилого</a:t>
            </a:r>
          </a:p>
          <a:p>
            <a:pPr lvl="0"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помещения, с 2016 года педагоги ежемесячно получают компенсационную выплату.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счет средств Фонда социальной поддержки работников ОГБУЗ «Районная больница г.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Бодайбо»</a:t>
            </a:r>
          </a:p>
          <a:p>
            <a:pPr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производится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оплата расходов по найму жилья вновь прибывшим специалистам в сумме до 10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</p:txBody>
      </p:sp>
      <p:pic>
        <p:nvPicPr>
          <p:cNvPr id="15363" name="Picture 3" descr="F:\2021 год\КДЦ. Новогодняя чехарда\i (9).jpg"/>
          <p:cNvPicPr>
            <a:picLocks noChangeAspect="1" noChangeArrowheads="1"/>
          </p:cNvPicPr>
          <p:nvPr/>
        </p:nvPicPr>
        <p:blipFill>
          <a:blip r:embed="rId3" cstate="print"/>
          <a:srcRect l="5322" t="8210" r="14111"/>
          <a:stretch>
            <a:fillRect/>
          </a:stretch>
        </p:blipFill>
        <p:spPr bwMode="auto">
          <a:xfrm rot="328517">
            <a:off x="6399258" y="1326699"/>
            <a:ext cx="2626053" cy="20844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5365" name="AutoShape 5" descr="https://tayniymir.com/wp-content/uploads/2017/11/62i5a142cc5238be5.690409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142984"/>
            <a:ext cx="6286544" cy="428628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подпрограммы «Кадровое обеспечение учреждений образования, культуры, здравоохранения» </a:t>
            </a:r>
            <a:endParaRPr lang="ru-RU" sz="1200" cap="all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1406" y="642918"/>
            <a:ext cx="4500594" cy="60722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71462"/>
            <a:ext cx="8358246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НАСЕЛЕНИЯ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786314" y="714356"/>
            <a:ext cx="414340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2016 года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«Семья и дети Бодайбинского района»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семей с детьми, находящихся в трудной жизненной ситуации, приемных семей;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социализации детей-инвалидов, интеграции их в общество;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обеспечение семей, воспитывающих детей, болеющих сахарным диабетом тест-полосками и жизненно необходимыми препаратами. В 2021 г. помощь получили 8 семей, имеющих детей-инвалидов, 2 семьи  получили 2 </a:t>
            </a:r>
            <a:r>
              <a:rPr lang="ru-RU" sz="11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глюкометра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и все 8 семей обеспечены на год тест-полосками на общую сумму 192,4 тыс.рублей.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отдыха, оздоровления и занятости детей, развития семейных форм отдыха.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проведении городских и районных мероприятий, направленных на укрепление института семьи, сохранение и развитие семейных ценностей.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2021 г. на исполнение мероприятий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было направлено из бюджета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 г. Бодайбо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района –1026,5 тыс.руб.,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внебюджетных – 660 тыс.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5633553"/>
            <a:ext cx="535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3643314"/>
            <a:ext cx="535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714356"/>
            <a:ext cx="435771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 комплекс мер социальной  поддержки  граждан:</a:t>
            </a:r>
          </a:p>
          <a:p>
            <a:pPr algn="ctr">
              <a:buNone/>
            </a:pPr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  семей, имеющих  в  своем  составе  трех  и  более детей, принятых под опеку, переданных на воспитание в приемную семью, размер родительской платы снижен на 50%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11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Все услуги по дополнительному образованию детей оказываются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бесплатной основе.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 2015 года  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отменена   плата 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 посещение  объектов  спорта (каток, бассейн, лыжная база)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приемных, опекаемых и  многодетных семей.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г. такой мерой соцподдержки пользовались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детей.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Оказывается   материальная   помощь жителям, оказавшимся в трудной жизненной ситуации. В 2021 г. помощь оказана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110 чел. на сумму 3 419,5 тыс. руб.,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 семей с детьми.</a:t>
            </a: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преддверии Нового года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119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 получили комплекты теплой одежды, все категории детей были обеспечены сладкими новогодними подарками. Кроме того, все категории детей были обеспечены новогодними подарками.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 поддержке золотодобывающего предприятия организовывались благотворительные акции «Собери ребенка в школу», «От тёплого сердца», в рамках которых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из многодетных и малообеспеченных семей – 119 человек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снабжены одеждой, обувью и  канцелярскими  принадлежностями. На проведение акций в 2021 году было израсходовано 1895,5 тыс. руб.</a:t>
            </a:r>
          </a:p>
          <a:p>
            <a:pPr algn="just">
              <a:buFont typeface="Wingdings" pitchFamily="2" charset="2"/>
              <a:buChar char="ü"/>
            </a:pP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рамках социально-экономического партнерства была оказана материальная помощь гражданам, полностью потерявшим домашнее имущество при пожаре на общую сумму 676,9 тыс. руб.</a:t>
            </a:r>
          </a:p>
          <a:p>
            <a:pPr algn="just">
              <a:buFont typeface="Wingdings" pitchFamily="2" charset="2"/>
              <a:buChar char="ü"/>
            </a:pP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F:\4. В РАБОТЕ\Журнал Юмашев 2017-2022\Фото\2019 год\Новый год. Благотворительная елка Полюс Вернинское\925.JPG"/>
          <p:cNvPicPr>
            <a:picLocks noChangeAspect="1" noChangeArrowheads="1"/>
          </p:cNvPicPr>
          <p:nvPr/>
        </p:nvPicPr>
        <p:blipFill>
          <a:blip r:embed="rId3" cstate="print"/>
          <a:srcRect t="19552"/>
          <a:stretch>
            <a:fillRect/>
          </a:stretch>
        </p:blipFill>
        <p:spPr bwMode="auto">
          <a:xfrm>
            <a:off x="5000629" y="4714884"/>
            <a:ext cx="3774016" cy="20240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5572132" y="5429264"/>
            <a:ext cx="3571868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-24"/>
            <a:ext cx="8429684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 –ЭКОНОМИЧЕСКОЕ СОТРУДНИЧЕСТВО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92" y="71415"/>
            <a:ext cx="523080" cy="66160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1428736"/>
            <a:ext cx="53578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3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Ежегодно: оказывается материальная помощь ветеранам Великой Отечественной войны и труженикам тыла; финансовая поддержка Совету ветеранов и Обществу инвалидов г. Бодайбо; выделяются средства на помощь людям, оказавшимся в трудной жизненной ситуации, нуждающимся в лечении и реабилитации. За последние пять лет выделено более 15 млн. рублей только на помощь. </a:t>
            </a:r>
          </a:p>
          <a:p>
            <a:pPr algn="ctr"/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2021 году профинансированы мероприятия и проекты: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реконструкция мемориального комплекса воинам-бодайбинцам, погибшим в годы Великой Отечественной войны;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реконструкция МКУ «Культурно-досуговый центр г. Бодайбо и района»;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открытие новых образовательных Центров «Точка роста» на базе СОШ №3 и Кропоткинской СОШ;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поддержка хореографических и театральных коллективов района;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приобретение школьного и спортивного оборудования, оборудования для пищеблоков;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поддержка спортсменов, участвующих в городских, районных, областных и межрегиональных соревнованиях;</a:t>
            </a:r>
          </a:p>
          <a:p>
            <a:pPr algn="just"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приобретение автомобиля для станции скорой медицинской помощи п. Артемовский; лекарственные препараты;</a:t>
            </a:r>
          </a:p>
          <a:p>
            <a:pPr algn="just">
              <a:buFontTx/>
              <a:buChar char="-"/>
            </a:pPr>
            <a:r>
              <a:rPr lang="ru-RU" sz="1300" b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поддержка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акции памяти и поиска мест захоронения фронтовиков, реставрации могил воинов Великой Отечественной войны.</a:t>
            </a: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428604"/>
            <a:ext cx="9001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г. было заключено 11 соглашений о социально-экономическом сотрудничестве, на сумму 52,4 млн. руб. </a:t>
            </a:r>
            <a:endParaRPr lang="en-US" sz="135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2007 года на территорию привлечено более 834 млн. рублей. Средства направлены на строительство и ремонт объектов; покупку оборудования и решение приоритетных задач образовательных организаций, учреждений культуры и здравоохранения,  а также на реализацию социальных проектов и акций.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5464276"/>
            <a:ext cx="34290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благотворительных акциях принимают участие и индивидуальные предприниматели.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преддверии Дня Победы оказана поддержка в виде праздничных продуктовых наборов для участников и ветеранов Великой Отечественной войны, тружеников тыла. </a:t>
            </a:r>
          </a:p>
        </p:txBody>
      </p:sp>
      <p:pic>
        <p:nvPicPr>
          <p:cNvPr id="59394" name="Picture 2" descr="F:\4. В РАБОТЕ\Журнал Юмашев 2017-2022\Фото\2021 год\Памятник воинам-бодайбинцам. Реконструкция\i.jpg"/>
          <p:cNvPicPr>
            <a:picLocks noChangeAspect="1" noChangeArrowheads="1"/>
          </p:cNvPicPr>
          <p:nvPr/>
        </p:nvPicPr>
        <p:blipFill>
          <a:blip r:embed="rId4" cstate="print"/>
          <a:srcRect l="11422" r="22578"/>
          <a:stretch>
            <a:fillRect/>
          </a:stretch>
        </p:blipFill>
        <p:spPr bwMode="auto">
          <a:xfrm>
            <a:off x="5572132" y="3500438"/>
            <a:ext cx="1571636" cy="17859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9395" name="Picture 3" descr="C:\4. В РАБОТЕ\Журнал Юмашев 2017-2022\Фото\2017 год\1 сенятбря Парк. Роботы. Первенец Вернинское\LEX_4884.JPG"/>
          <p:cNvPicPr>
            <a:picLocks noChangeAspect="1" noChangeArrowheads="1"/>
          </p:cNvPicPr>
          <p:nvPr/>
        </p:nvPicPr>
        <p:blipFill>
          <a:blip r:embed="rId5" cstate="print"/>
          <a:srcRect l="50618" t="25281"/>
          <a:stretch>
            <a:fillRect/>
          </a:stretch>
        </p:blipFill>
        <p:spPr bwMode="auto">
          <a:xfrm>
            <a:off x="7217658" y="3500438"/>
            <a:ext cx="1783466" cy="1798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6" name="Picture 2" descr="C:\Users\Светлана\Desktop\slajd1.jpg"/>
          <p:cNvPicPr>
            <a:picLocks noChangeAspect="1" noChangeArrowheads="1"/>
          </p:cNvPicPr>
          <p:nvPr/>
        </p:nvPicPr>
        <p:blipFill>
          <a:blip r:embed="rId6"/>
          <a:srcRect l="3333" t="3935" r="36285" b="51110"/>
          <a:stretch>
            <a:fillRect/>
          </a:stretch>
        </p:blipFill>
        <p:spPr bwMode="auto">
          <a:xfrm>
            <a:off x="5572132" y="1571612"/>
            <a:ext cx="3357586" cy="187476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6286512" y="4857760"/>
            <a:ext cx="2786050" cy="17145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57554" y="5857892"/>
            <a:ext cx="2857520" cy="714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406" y="5357826"/>
            <a:ext cx="3214710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9001156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500042"/>
            <a:ext cx="7643866" cy="7143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Мероприятия по строительству, реконструкции и ремонту осуществлялись в рамках муниципальной программы «Строительство, реконструкция, капитальные и текущие ремонты объектов муниципальной собственности МО г. Бодайбо и района». В 2021 г. на эти цели было направлено 114,5 млн. руб.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71470" y="5325777"/>
            <a:ext cx="34290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продолжение работ по строительству школы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п. Мамакан в 2021 году направлено 43,8 млн. руб. осуществлялись общестроительные работы (облицовка вентиляционных коробов, устройство подвесных потолков), дополнительные работы. Закуплено оборудование для классов и пищеблока, компьютерная техника.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6116" y="2038641"/>
            <a:ext cx="321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Бюджет МО                       69  млн.руб.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Обл. бюджет                      24,9  млн.руб.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Внебюджетные                   20,6 млн. руб. </a:t>
            </a:r>
          </a:p>
          <a:p>
            <a:pPr>
              <a:buFont typeface="Wingdings" pitchFamily="2" charset="2"/>
              <a:buChar char="ü"/>
            </a:pPr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1621025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57554" y="5923753"/>
            <a:ext cx="292895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 городской площади (ремонт сцены) произведен в рамках проекта «Народные инициативы»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4864112"/>
            <a:ext cx="25717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КДЦ г. Бодайбо и района выполнены работы на общую сумму 40, 4 млн. руб.,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 ремонт системы отопления; комплекс работ по подготовке технического плана устройства подпорной стены; ремонт полов в помещениях; электромонтажные работы, устройство аварийных светильников.</a:t>
            </a:r>
          </a:p>
        </p:txBody>
      </p:sp>
      <p:pic>
        <p:nvPicPr>
          <p:cNvPr id="9218" name="Picture 2" descr="F:\2021 год\КДЦ. Реконструкция\i (1).jpg"/>
          <p:cNvPicPr>
            <a:picLocks noChangeAspect="1" noChangeArrowheads="1"/>
          </p:cNvPicPr>
          <p:nvPr/>
        </p:nvPicPr>
        <p:blipFill>
          <a:blip r:embed="rId3"/>
          <a:srcRect t="30518" r="10109" b="33179"/>
          <a:stretch>
            <a:fillRect/>
          </a:stretch>
        </p:blipFill>
        <p:spPr bwMode="auto">
          <a:xfrm>
            <a:off x="6286512" y="1571612"/>
            <a:ext cx="2786082" cy="1500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219" name="Picture 3" descr="C:\1. 2022\Мамаканская школа\PHOTO-2021-09-09-12-54-57-4.jpg"/>
          <p:cNvPicPr>
            <a:picLocks noChangeAspect="1" noChangeArrowheads="1"/>
          </p:cNvPicPr>
          <p:nvPr/>
        </p:nvPicPr>
        <p:blipFill>
          <a:blip r:embed="rId4"/>
          <a:srcRect t="28138" r="5363" b="17375"/>
          <a:stretch>
            <a:fillRect/>
          </a:stretch>
        </p:blipFill>
        <p:spPr bwMode="auto">
          <a:xfrm>
            <a:off x="142844" y="1571612"/>
            <a:ext cx="3143272" cy="14287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221" name="Picture 5" descr="C:\4. В РАБОТЕ\Журнал Юмашев 2017-2022\Фото\Мэр. Календарь. Администрации\1. КДЦ\LEX_3426.JPG"/>
          <p:cNvPicPr>
            <a:picLocks noChangeAspect="1" noChangeArrowheads="1"/>
          </p:cNvPicPr>
          <p:nvPr/>
        </p:nvPicPr>
        <p:blipFill>
          <a:blip r:embed="rId5" cstate="print"/>
          <a:srcRect l="6713" t="12053" r="25156" b="31814"/>
          <a:stretch>
            <a:fillRect/>
          </a:stretch>
        </p:blipFill>
        <p:spPr bwMode="auto">
          <a:xfrm>
            <a:off x="6286512" y="3143248"/>
            <a:ext cx="2857488" cy="15716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222" name="Picture 6" descr="C:\4. В РАБОТЕ\Журнал Юмашев 2017-2022\Фото\Ремонты. Горбач\Сцена народные инициативы\IMG_20210715_133500.jpg"/>
          <p:cNvPicPr>
            <a:picLocks noChangeAspect="1" noChangeArrowheads="1"/>
          </p:cNvPicPr>
          <p:nvPr/>
        </p:nvPicPr>
        <p:blipFill>
          <a:blip r:embed="rId6" cstate="print"/>
          <a:srcRect l="5000" t="16667"/>
          <a:stretch>
            <a:fillRect/>
          </a:stretch>
        </p:blipFill>
        <p:spPr bwMode="auto">
          <a:xfrm>
            <a:off x="3428992" y="4000504"/>
            <a:ext cx="2714644" cy="17859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223" name="Picture 7" descr="C:\4. В РАБОТЕ\Журнал Юмашев 2017-2022\Фото\Ремонты. Горбач\Сцена народные инициативы\IMG_20210712_085246.jpg"/>
          <p:cNvPicPr>
            <a:picLocks noChangeAspect="1" noChangeArrowheads="1"/>
          </p:cNvPicPr>
          <p:nvPr/>
        </p:nvPicPr>
        <p:blipFill>
          <a:blip r:embed="rId7" cstate="print"/>
          <a:srcRect t="20690" b="24138"/>
          <a:stretch>
            <a:fillRect/>
          </a:stretch>
        </p:blipFill>
        <p:spPr bwMode="auto">
          <a:xfrm>
            <a:off x="3428992" y="2714620"/>
            <a:ext cx="2762268" cy="12144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224" name="Picture 8" descr="C:\4. В РАБОТЕ\Журнал Юмашев 2017-2022\Фото\Мэр. Календарь. Администрации\Мамаканская школа\PHOTO-2021-09-09-12-58-00-7.jpg"/>
          <p:cNvPicPr>
            <a:picLocks noChangeAspect="1" noChangeArrowheads="1"/>
          </p:cNvPicPr>
          <p:nvPr/>
        </p:nvPicPr>
        <p:blipFill>
          <a:blip r:embed="rId8"/>
          <a:srcRect b="6061"/>
          <a:stretch>
            <a:fillRect/>
          </a:stretch>
        </p:blipFill>
        <p:spPr bwMode="auto">
          <a:xfrm>
            <a:off x="142844" y="3071810"/>
            <a:ext cx="3143272" cy="22145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64294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ИНЖЕНЕРНАЯ  ИНФРАСТРУКТУРА.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14678" y="3643314"/>
            <a:ext cx="5857916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3642889"/>
            <a:ext cx="56436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2021 г. из бюджета МО г. Бодайбо и района на оказание финансовой поддержки поселениям были предоставлены межбюджетные трансферты на общую сумму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55,8 млн. руб., что на 41,6 млн. руб. больше, чем в 2020 г. </a:t>
            </a:r>
          </a:p>
          <a:p>
            <a:pPr algn="just"/>
            <a:r>
              <a:rPr lang="ru-RU" sz="1050" b="1" i="1" u="sng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Бодайбинскому МО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- 11,6 млн. руб. на подготовку объектов </a:t>
            </a:r>
            <a:r>
              <a:rPr lang="ru-RU" sz="105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тепло-водоснабжения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к отопительному периоду;</a:t>
            </a:r>
          </a:p>
          <a:p>
            <a:pPr algn="just"/>
            <a:r>
              <a:rPr lang="ru-RU" sz="1050" b="1" i="1" u="sng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Мамаканскому МО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– 22,2 млн. руб. на проведение ремонтных работ канализационной насосной станции; ремонт автомобильных дорог общего пользования, сооружений и элементов обустройства автомобильных дорог; на предоставление субсидии для погашения кредиторской задолженности за выполненные работы по реконструкции и капитальному ремонту тепловых сетей в рамках подготовки к отопительному сезону.</a:t>
            </a:r>
          </a:p>
          <a:p>
            <a:pPr algn="just"/>
            <a:r>
              <a:rPr lang="ru-RU" sz="1050" b="1" i="1" u="sng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50" b="1" i="1" u="sng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Балахнинскому</a:t>
            </a:r>
            <a:r>
              <a:rPr lang="ru-RU" sz="1050" b="1" i="1" u="sng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МО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– 1,5 млн. руб. на капитальный и текущий ремонт теплотрасс;</a:t>
            </a:r>
          </a:p>
          <a:p>
            <a:pPr algn="just"/>
            <a:r>
              <a:rPr lang="ru-RU" sz="1050" b="1" i="1" u="sng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Жуинскому МО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– 14,3 млн. руб. на приобретение дизельного топлива, необходимого для электроснабжения и на капитальный и текущий ремонт линий электропередач в с. Большой Патом; приобретение запасных частей для техники коммунального хозяйства и котельного оборудования в п. Перевоз; приобретение материалов для подготовки объектов к отопительному сезону;</a:t>
            </a:r>
          </a:p>
          <a:p>
            <a:pPr algn="just"/>
            <a:r>
              <a:rPr lang="ru-RU" sz="1050" b="1" i="1" u="sng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Артемовскому МО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– 5,9 млн. руб. - на приобретение транспортных средств для оказания услуг в сфере коммунального хозяйства.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406" y="1571612"/>
            <a:ext cx="29289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Бодайбинском районе действует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19 котельных, работающих на угле, 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из них: 18 муниципальных и 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 ведомственная (ЗАО «АС «Витим»).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 обеспечения топливно-энергетическими ресурсами на отопительный период 2021-2022 г.г. была своевременно сформирована потребность в топливе, объявлены аукционы на приобретение и его доставку. В навигацию 2021 г. поступило 76 946 тонн угля (100% от потребности). Отопительный сезон начался своевременно и проходит в штатном режиме. </a:t>
            </a:r>
          </a:p>
        </p:txBody>
      </p:sp>
      <p:pic>
        <p:nvPicPr>
          <p:cNvPr id="1031" name="Picture 7" descr="E:\2018 год\Тепловодоканал 15 лет ТВК\ФОТО\Фото\ТВК Модернизация\котельная уголь 002.jpg"/>
          <p:cNvPicPr>
            <a:picLocks noChangeAspect="1" noChangeArrowheads="1"/>
          </p:cNvPicPr>
          <p:nvPr/>
        </p:nvPicPr>
        <p:blipFill>
          <a:blip r:embed="rId3" cstate="print"/>
          <a:srcRect l="13605" r="27322" b="9756"/>
          <a:stretch>
            <a:fillRect/>
          </a:stretch>
        </p:blipFill>
        <p:spPr bwMode="auto">
          <a:xfrm>
            <a:off x="142844" y="4429132"/>
            <a:ext cx="2857520" cy="2382968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0" name="Picture 2" descr="http://xn--90amjd2bbb.xn--p1ai/sites/default/files/styles/album_large/public/news/20200818/dsc00389.jpg"/>
          <p:cNvPicPr>
            <a:picLocks noChangeAspect="1" noChangeArrowheads="1"/>
          </p:cNvPicPr>
          <p:nvPr/>
        </p:nvPicPr>
        <p:blipFill>
          <a:blip r:embed="rId4" cstate="print"/>
          <a:srcRect l="13915" t="14850"/>
          <a:stretch>
            <a:fillRect/>
          </a:stretch>
        </p:blipFill>
        <p:spPr bwMode="auto">
          <a:xfrm>
            <a:off x="3286116" y="1571612"/>
            <a:ext cx="2714644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2" name="Picture 4" descr="https://old.kingisepplo.ru/files/681/2020/12/ubor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1114" y="1571612"/>
            <a:ext cx="2930041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285728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 счет бюджетных средств разного уровня реализованы крупные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социальные проекты: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737"/>
            <a:ext cx="53578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строительству школы в пос. Мамакан;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реконструкции Культурно-досугового центра г. Бодайбо. Выполнен ремонт системы отопления; комплекс работ по подготовке технического плана устройства подпорной стены; ремонт полов в помещениях; электромонтажные работы, устройство аварийных светильников. Объект буден сдан в эксплуатацию в 2022 году;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продолжена работа по благоустройству детского оздоровительного лагеря «Звездочка». В 2021 г. в лагере отдохнуло 268 детей и подростков. Из них, 89 - из семей, находящихся в трудной жизненной ситуации. </a:t>
            </a:r>
          </a:p>
          <a:p>
            <a:pPr algn="just"/>
            <a:endParaRPr lang="ru-RU" sz="1400" b="1" dirty="0" smtClean="0">
              <a:solidFill>
                <a:srgbClr val="7055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2022 год\Визит губернатора 23.01.22. Посещение сгоревшего дома\Мамаканская школа\a2d19f2f-a011-4d32-a473-4c3b901e3afe.jpg"/>
          <p:cNvPicPr>
            <a:picLocks noChangeAspect="1" noChangeArrowheads="1"/>
          </p:cNvPicPr>
          <p:nvPr/>
        </p:nvPicPr>
        <p:blipFill>
          <a:blip r:embed="rId3"/>
          <a:srcRect l="18368" t="12542" b="34782"/>
          <a:stretch>
            <a:fillRect/>
          </a:stretch>
        </p:blipFill>
        <p:spPr bwMode="auto">
          <a:xfrm>
            <a:off x="5572132" y="1498728"/>
            <a:ext cx="3500462" cy="26463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8" name="Picture 4" descr="F:\4. В РАБОТЕ\Журнал Юмашев 2017-2022\Фото\Мэр. Календарь. Администрации\1. КДЦ\LEX_3427.JPG"/>
          <p:cNvPicPr>
            <a:picLocks noChangeAspect="1" noChangeArrowheads="1"/>
          </p:cNvPicPr>
          <p:nvPr/>
        </p:nvPicPr>
        <p:blipFill>
          <a:blip r:embed="rId4" cstate="print"/>
          <a:srcRect l="16584" t="19569" r="10617" b="10001"/>
          <a:stretch>
            <a:fillRect/>
          </a:stretch>
        </p:blipFill>
        <p:spPr bwMode="auto">
          <a:xfrm>
            <a:off x="5572132" y="4214818"/>
            <a:ext cx="3500462" cy="2500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9" name="Picture 5" descr="F:\4. В РАБОТЕ\Журнал Юмашев 2017-2022\Фото\Мэр. Календарь. Администрации\7. ДОЛ Звездочка\ДОЛ Звёздочка\DSC07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1"/>
            <a:ext cx="3071834" cy="22502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0" name="Picture 6" descr="F:\4. В РАБОТЕ\Журнал Юмашев 2017-2022\Фото\Мэр. Календарь. Администрации\7. ДОЛ Звездочка\ДОЛ Звёздочка\ДОЛ Звездочка Вторая смена\i (7).jpg"/>
          <p:cNvPicPr>
            <a:picLocks noChangeAspect="1" noChangeArrowheads="1"/>
          </p:cNvPicPr>
          <p:nvPr/>
        </p:nvPicPr>
        <p:blipFill>
          <a:blip r:embed="rId6"/>
          <a:srcRect l="29900" r="24876"/>
          <a:stretch>
            <a:fillRect/>
          </a:stretch>
        </p:blipFill>
        <p:spPr bwMode="auto">
          <a:xfrm>
            <a:off x="3428992" y="4429132"/>
            <a:ext cx="2000264" cy="2286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-24"/>
            <a:ext cx="857252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142852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785794"/>
            <a:ext cx="6000760" cy="568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Проблемы территории, решение которых запланировано в долгосрочной перспективе в связи с дальнейшим развитием золотодобывающей отрасли, </a:t>
            </a:r>
          </a:p>
          <a:p>
            <a:pPr algn="ctr"/>
            <a:r>
              <a:rPr lang="ru-RU" sz="1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том числе с освоением месторождения Сухой Лог </a:t>
            </a:r>
          </a:p>
          <a:p>
            <a:pPr algn="ctr"/>
            <a:endParaRPr lang="ru-RU" sz="13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Отсутствие круглогодичного сообщения через р. Витим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Необходимость реконструкции взлетно-посадочной полосы в г. Бодайбо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Нестабильное  состояние   дорог  общего   пользования   по   маршрутам: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Бодайбо -Таксимо, Бодайбо-Кропоткин и Кропоткин-Перевоз;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Отсутствие нормативного количества дорожной техники в Бодайбинском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филиале АО «Дорожная служба Иркутской области»;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Субсидидирование авиаперевозок по маршруту Бодайбо-Иркутск.</a:t>
            </a:r>
          </a:p>
          <a:p>
            <a:endParaRPr lang="ru-RU" sz="12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территории социального плана: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Проблема обеспеченности кадров в сфере образования, культуры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и здравоохранения. Приняты меры по привлечению специалистов для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работы в Бодайбинском районе, но отдаленность территории, отсутствие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доступной транспортной логистики, не очень привлекательная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заработная плата (особенно у молодых специалистов) является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сдерживающим фактором;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Проблема строительства жилья для работников бюджетной сферы;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Проблема переселения граждан из экономически неперспективных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поселков Васильевский и Апрельск и создание гражданам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этих населенных пунктов современных условий проживания.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Проблема малой пропускной способности канализационного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коллектора и КНС, очистных канализационных сооружений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г. Бодайбо, что служит причиной загрязнения береговой полосы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створе г. Бодайбо.</a:t>
            </a:r>
            <a:endParaRPr lang="ru-RU" sz="13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2020\Комсомольская Правда. Авиа. Мэр. Интервью\Фото Комсомолка Авиа\Изображение 057.jpg"/>
          <p:cNvPicPr>
            <a:picLocks noChangeAspect="1" noChangeArrowheads="1"/>
          </p:cNvPicPr>
          <p:nvPr/>
        </p:nvPicPr>
        <p:blipFill>
          <a:blip r:embed="rId4" cstate="print"/>
          <a:srcRect l="31021" t="21875" b="14844"/>
          <a:stretch>
            <a:fillRect/>
          </a:stretch>
        </p:blipFill>
        <p:spPr bwMode="auto">
          <a:xfrm>
            <a:off x="6000760" y="4857760"/>
            <a:ext cx="3071834" cy="18909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6146" name="Picture 2" descr="F:\2020 год\Визит губернатора Кобзев. 2.12.2021\i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3040" y="785794"/>
            <a:ext cx="3039554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6147" name="Picture 3" descr="F:\2019 год\Мэр. Встреча с губернатором Левченко\CTAF9233.JPG"/>
          <p:cNvPicPr>
            <a:picLocks noChangeAspect="1" noChangeArrowheads="1"/>
          </p:cNvPicPr>
          <p:nvPr/>
        </p:nvPicPr>
        <p:blipFill>
          <a:blip r:embed="rId6"/>
          <a:srcRect l="4878" t="9756" r="4878" b="11523"/>
          <a:stretch>
            <a:fillRect/>
          </a:stretch>
        </p:blipFill>
        <p:spPr bwMode="auto">
          <a:xfrm>
            <a:off x="6000761" y="2857495"/>
            <a:ext cx="3071834" cy="192882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428736"/>
            <a:ext cx="82153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предстоит решить следующие основные 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сфере экономики</a:t>
            </a:r>
          </a:p>
          <a:p>
            <a:pPr>
              <a:buFontTx/>
              <a:buChar char="-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Дальнейшее развитие экономического потенциала  территории, основу которой составляют объекты золотодобычи и  связанные с ними вспомогательные производства. </a:t>
            </a:r>
          </a:p>
          <a:p>
            <a:endParaRPr lang="ru-RU" sz="13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управления: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95% 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Совершенствование механизмов социального партнерства.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Только посредством объединения усилий Администрации г. Бодайбо и 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района и бизнес-структур возможно решить поставленные задачи </a:t>
            </a:r>
          </a:p>
          <a:p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ЖКХ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Содействие обеспечению граждан жильем через создание условий для жилищного строительства.</a:t>
            </a:r>
          </a:p>
          <a:p>
            <a:pPr>
              <a:buFontTx/>
              <a:buChar char="-"/>
            </a:pPr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роста заработной платы работникам бюджетной сферы.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Развитие материально-технической базы учреждений социальной сферы.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Завершение строительства Мамаканской СОШ; 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Завершение работ по реконструкции МКУ «Культурно-досуговый центр г. Бодайбо и района».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714380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42918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инфраструктуры     </a:t>
            </a:r>
          </a:p>
        </p:txBody>
      </p:sp>
      <p:pic>
        <p:nvPicPr>
          <p:cNvPr id="5121" name="Picture 1" descr="C:\5. Город\Природа и город\LEX_0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285992"/>
            <a:ext cx="3571868" cy="24291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14356"/>
            <a:ext cx="8640960" cy="58746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429256" y="5929330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презентации использованы фото:</a:t>
            </a:r>
          </a:p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Владимира Исаева;  Алексея Маркина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71472" y="71415"/>
            <a:ext cx="8572528" cy="5715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Администрация</a:t>
            </a:r>
            <a: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муниципального образования г. Бодайбо и района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4097" name="Picture 1" descr="C:\5. Город\Природа и город\LEX_0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45" y="1500174"/>
            <a:ext cx="8999449" cy="442915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5786" y="-24"/>
            <a:ext cx="821537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2021 году Администрация  г. Бодайбо и района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</a:t>
            </a:r>
            <a:endParaRPr lang="ru-RU" b="1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73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	В 2021 г. на территории МО г. Бодайбо и района действовало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муниципальных программ. На их реализацию было направлено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1 583,6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 (в 2020 г. -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1 381,1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руб.), что составило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92%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в общем объеме расходов бюджета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214554"/>
            <a:ext cx="47863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«Муниципальная собственность и земельные правоотношения»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«Строительство, реконструкция, капитальные и текущие ремонты объектов муниципальной собственности МО г. Бодайбо и района»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территории муниципального образования г. Бодайбо  и  района» </a:t>
            </a:r>
            <a:r>
              <a:rPr kumimoji="0" lang="ru-RU" sz="1200" b="1" i="0" u="none" strike="noStrike" kern="0" cap="none" spc="0" normalizeH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системы образования Бодайбинского района» 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культуры  Бодайбинского района» </a:t>
            </a: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молодежной политики в Бодайбинском районе»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Профилактика социально-значимых заболеваний на территории Бодайбинского района на 2020 – 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«Молодым семьям – доступное жилье» на 2020 – 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физической культуры и спорта в Бодайбинском районе»  на 2020-2025   г.г.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«Семья и дети Бодайбинского района» на 2016-2020 г.г</a:t>
            </a: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«Управление муниципальными финансами  муниципального образования г. Бодайбо и района» на 2020-2025 г.г.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«Развитие территории муниципального образования г. Бодайбо и района» на 2020-2025 г.г.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7E6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5. Город\2020-04-09\i (3).jpg"/>
          <p:cNvPicPr>
            <a:picLocks noChangeAspect="1" noChangeArrowheads="1"/>
          </p:cNvPicPr>
          <p:nvPr/>
        </p:nvPicPr>
        <p:blipFill>
          <a:blip r:embed="rId4"/>
          <a:srcRect l="10145" r="14267" b="17828"/>
          <a:stretch>
            <a:fillRect/>
          </a:stretch>
        </p:blipFill>
        <p:spPr bwMode="auto">
          <a:xfrm>
            <a:off x="5000628" y="2285992"/>
            <a:ext cx="4000528" cy="3571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45708" cy="428628"/>
          </a:xfrm>
        </p:spPr>
        <p:txBody>
          <a:bodyPr>
            <a:noAutofit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44" y="5786454"/>
            <a:ext cx="4500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чествованию первого ребенка, родившегося в Бодайбинском районе в 202</a:t>
            </a:r>
            <a:r>
              <a:rPr lang="en-US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году.</a:t>
            </a:r>
            <a:r>
              <a:rPr lang="en-US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Девочку назвали Софией.</a:t>
            </a:r>
            <a:endParaRPr lang="ru-RU" sz="11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1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368491"/>
              </p:ext>
            </p:extLst>
          </p:nvPr>
        </p:nvGraphicFramePr>
        <p:xfrm>
          <a:off x="0" y="908720"/>
          <a:ext cx="456569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7" name="Picture 3" descr="E:\2021 год\Чествование первого ребенка 2021 года\i.jpg"/>
          <p:cNvPicPr>
            <a:picLocks noChangeAspect="1" noChangeArrowheads="1"/>
          </p:cNvPicPr>
          <p:nvPr/>
        </p:nvPicPr>
        <p:blipFill>
          <a:blip r:embed="rId5"/>
          <a:srcRect l="3448" t="15911" r="6921" b="16334"/>
          <a:stretch>
            <a:fillRect/>
          </a:stretch>
        </p:blipFill>
        <p:spPr bwMode="auto">
          <a:xfrm>
            <a:off x="142844" y="3500438"/>
            <a:ext cx="4500594" cy="22145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9" name="Picture 5" descr="E:\2021 год\День семьи, любви и верности\i (3).jpg"/>
          <p:cNvPicPr>
            <a:picLocks noChangeAspect="1" noChangeArrowheads="1"/>
          </p:cNvPicPr>
          <p:nvPr/>
        </p:nvPicPr>
        <p:blipFill>
          <a:blip r:embed="rId6" cstate="print"/>
          <a:srcRect l="6557" r="16393" b="11363"/>
          <a:stretch>
            <a:fillRect/>
          </a:stretch>
        </p:blipFill>
        <p:spPr bwMode="auto">
          <a:xfrm>
            <a:off x="4786314" y="1470300"/>
            <a:ext cx="4071966" cy="288739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graphicFrame>
        <p:nvGraphicFramePr>
          <p:cNvPr id="10" name="Содержимое 7"/>
          <p:cNvGraphicFramePr>
            <a:graphicFrameLocks/>
          </p:cNvGraphicFramePr>
          <p:nvPr/>
        </p:nvGraphicFramePr>
        <p:xfrm>
          <a:off x="4786314" y="4500570"/>
          <a:ext cx="4143404" cy="207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И УРОВЕНЬ ЖИЗНИ НАСЕЛЕНИЯ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438" y="928670"/>
            <a:ext cx="4143372" cy="50006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ЭКОНОМИКЕ РАЙОНА ЗАНЯТО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15,4 ТЫС. ЧЕЛОВЕК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06" y="1928802"/>
            <a:ext cx="4143404" cy="7858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 плата  работников крупных и средних предприятий, действующих на территории Бодайбинского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786058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500166" y="2786058"/>
            <a:ext cx="1357322" cy="571504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071810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733256"/>
            <a:ext cx="1077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071810"/>
            <a:ext cx="10715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103  162,5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2786058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2733256"/>
            <a:ext cx="114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3071810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3019008"/>
            <a:ext cx="100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111 414,5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438" y="1428736"/>
            <a:ext cx="4143372" cy="500066"/>
          </a:xfrm>
          <a:prstGeom prst="roundRect">
            <a:avLst/>
          </a:prstGeom>
          <a:solidFill>
            <a:srgbClr val="705500"/>
          </a:solidFill>
          <a:ln>
            <a:solidFill>
              <a:srgbClr val="7E6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ЗАНЯТЫХ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ЗОЛОТОДОБЫВАЮЩЕЙ ОТРАСЛИ – 63%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572000" y="714357"/>
            <a:ext cx="4286280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5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5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 состоянию на 01.01.2021г. </a:t>
            </a:r>
          </a:p>
          <a:p>
            <a:pPr algn="ctr"/>
            <a:r>
              <a:rPr lang="ru-RU" sz="145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 Бодайбинском районе уровень безработицы составил – 0,31% (областной показатель – 1%). </a:t>
            </a:r>
          </a:p>
          <a:p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2021 г. трудоустроено 279 чел., направлено на профобучение 16 чел.; 4 чел. создали собственный бизнес (по программе самозанятости), стажировку прошли 2 выпускника ГБПОУ ИО «Бодайбинский горный техникум». </a:t>
            </a:r>
          </a:p>
          <a:p>
            <a:pPr algn="just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В 2021 г. пособие по безработице получили 246 чел. (в 2020 г. – 410 чел.,), средний размер которого составил 9 774,40 руб. (в 2020 г. – 9 109,78 руб.). Всего было выплачено в 2021 г. пособий на 3,41 млн. руб.</a:t>
            </a:r>
          </a:p>
          <a:p>
            <a:pPr algn="just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Структура вакансий по отношению к предыдущему году не изменилась. Как и ранее, более 65% составляют квалифицированные специалисты рабочих профессий для промышленных предприятий: бульдозеристы, экскаваторщики, водители автомобилей, машинисты буровых установок, слесари-ремонтники.</a:t>
            </a:r>
          </a:p>
          <a:p>
            <a:pPr algn="just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Для бюджетных учреждений: хореографы, учителя, инструкторы по физической культуре, врачи и др.</a:t>
            </a: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3" name="Picture 7" descr="https://avatars.mds.yandex.net/get-zen_doc/3443049/pub_5f625f5e5477ff281e1ed9b0_5f63accebdfa745d408a66c3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3" y="3643314"/>
            <a:ext cx="4143405" cy="288558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78579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2200" dirty="0">
              <a:solidFill>
                <a:srgbClr val="FFC000"/>
              </a:solidFill>
            </a:endParaRP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857232"/>
          <a:ext cx="450059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8" name="Содержимое 14"/>
          <p:cNvGraphicFramePr>
            <a:graphicFrameLocks/>
          </p:cNvGraphicFramePr>
          <p:nvPr/>
        </p:nvGraphicFramePr>
        <p:xfrm>
          <a:off x="4500530" y="1071546"/>
          <a:ext cx="46434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14942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25,1 т.</a:t>
            </a:r>
            <a:endParaRPr lang="ru-RU" sz="16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25,1 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72396" y="1428736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24, 4 т.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2844" y="4357694"/>
            <a:ext cx="5357850" cy="2357454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на территории Бодайбинского района осуществляют деятельность по добыче драгметалла 35 крупных и малых предприятий. Развитие отрасли обеспечивают крупные золотодобывающие компании, осуществляющие деятельность на рудных месторождениях: АО «Полюс Вернинское»,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ПАО «Высочайший», ООО «ГРК «Угахан», ООО «Друза».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россыпных месторождениях продолжают работать: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«ЗДК «Лензолото» (и его дочерние предприятия),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«АС «Витим», ООО «Друза»,  ООО «Угахан»,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«АС «Иркутская», ЗАО «ГПП «Реткон»,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«АС «Лена», ООО «АС «Сибирь» и др.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 b="15000"/>
          <a:stretch>
            <a:fillRect/>
          </a:stretch>
        </p:blipFill>
        <p:spPr bwMode="auto">
          <a:xfrm>
            <a:off x="5715008" y="4286256"/>
            <a:ext cx="3286116" cy="242157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1500174"/>
            <a:ext cx="52149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Увеличение объемов инвестиции связано с освоением золоторудного месторождения Сухой Лог - крупнейшего месторождения золота в России и одного из крупнейших в мире. 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Разработка двух месторождений: «Чертово корыто» и  «Вернинское» вошло в список инвестиционных проектов Бодайбинского района. Месторождения разрабатывает компания АО «Полюс Вернинское». В результате реализации этих проектов планируется создать около 1,5 тыс. рабочих мест. 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июне 2020 г.  на заседании Инвестиционного совета при губернаторе Иркутской области получил поддержку инвестиционный проект строительства ГОКа на базе месторождения «</a:t>
            </a:r>
            <a:r>
              <a:rPr lang="ru-RU" sz="14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Светловское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», который  планирует построить ПАО «Высочайший». В результате реализации проекта предполагается выйти на производство более трех тонн золота в год. Проект будет работать на социально-экономическое развитие северной территории Иркутской области.</a:t>
            </a:r>
          </a:p>
          <a:p>
            <a:endParaRPr lang="ru-RU" sz="1400" dirty="0" smtClean="0"/>
          </a:p>
          <a:p>
            <a:pPr algn="ctr"/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57148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ИНВЕСТИЦИИ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8662" y="428605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Объем инвестиций в основной капитал за 2021 г. по предварительным данным составит 19 025,0  млн. руб. или на 4,6 % больше, чем в 2020 г.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5844" name="Picture 4" descr="https://nedradv.ru/_files/db.biznes-gazeta.ru/9a5f65cce7d391909db002a4691e758e/images/109_dji_0985-_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4"/>
            <a:ext cx="3322585" cy="158320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5" name="Picture 5" descr="C:\4. В РАБОТЕ\Отчет мэра за 2020 год\Фото для отчета\300_img_8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143248"/>
            <a:ext cx="3321073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6" name="Picture 6" descr="C:\4. В РАБОТЕ\Отчет мэра за 2020 год\Фото для отчета\ВНИПИ-IMG_2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072074"/>
            <a:ext cx="3286148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643438" y="4357694"/>
            <a:ext cx="4429156" cy="235745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14348" y="71414"/>
            <a:ext cx="8274204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ПОДДЕРЖКА МАЛОГО И СРЕДНЕГО ПРЕДПРИНИМАТЕЛЬСТВА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714356"/>
            <a:ext cx="885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1,8 тыс. чел.,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11% от общей численности занятых в экономике района. 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Наибольшую долю составляют предприятия торговли и общественного питания (71,3%),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538291"/>
            <a:ext cx="44291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В 2021 г. произошли изменения в инфраструктуре потребительского рынка: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закрылось 25 объектов розничной торговли: 15 универсальных  и 10  непродовольственных магазина, в тоже время открылись 7 продовольственных магазинов. </a:t>
            </a:r>
          </a:p>
          <a:p>
            <a:pPr algn="just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открылось 8 объектов общественного питания;</a:t>
            </a:r>
          </a:p>
          <a:p>
            <a:pPr algn="just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организовано 10 новых парикмахерских  и объекты, оказывающие услуги по ремонту и пошиву меховых и кожаных изделий, по химической чистке и крашению, услуг прачечной.</a:t>
            </a:r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4396941"/>
            <a:ext cx="4214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Совместно с представителями правоохранительных органов регулярно проводились рейдовые мероприятия  по вопросу соблюдения требований, предъявляемых к объектам потребительского рынка в целях предотвращения распространения новой коронавирусной инфекции COVID-19.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целях стабилизации ценовой регулярно проводился оперативный мониторинг ценовой ситуации по рекомендованному перечню товаров. </a:t>
            </a:r>
          </a:p>
        </p:txBody>
      </p:sp>
      <p:pic>
        <p:nvPicPr>
          <p:cNvPr id="31748" name="Picture 4" descr="https://i.mycdn.me/i?r=AEE-HZfz734vGAKlsp5gLh-pWx6qbG-f8WK5qoaTC1bTPFvDFnDZ-q_BLkTywgNSs2HKJLHsazBXODze0CkTvfuB&amp;fn=external_8"/>
          <p:cNvPicPr>
            <a:picLocks noChangeAspect="1" noChangeArrowheads="1"/>
          </p:cNvPicPr>
          <p:nvPr/>
        </p:nvPicPr>
        <p:blipFill>
          <a:blip r:embed="rId3"/>
          <a:srcRect t="1610" r="1587" b="-1694"/>
          <a:stretch>
            <a:fillRect/>
          </a:stretch>
        </p:blipFill>
        <p:spPr bwMode="auto">
          <a:xfrm>
            <a:off x="71438" y="4000504"/>
            <a:ext cx="4429124" cy="27146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1753" name="Picture 9" descr="E:\2020 год\Шайдарова. Рейд по проверке масочного режима\i (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71611"/>
            <a:ext cx="4214842" cy="271464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ec8cf97891c8663c311acafbfc5f8f7376614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12765</TotalTime>
  <Words>5338</Words>
  <Application>Microsoft Office PowerPoint</Application>
  <PresentationFormat>Экран (4:3)</PresentationFormat>
  <Paragraphs>575</Paragraphs>
  <Slides>32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ОСНОВНЫЕ  ИТОГИ 2021 ГОДА </vt:lpstr>
      <vt:lpstr>Слайд 3</vt:lpstr>
      <vt:lpstr>Слайд 4</vt:lpstr>
      <vt:lpstr>НАСЕЛЕНИЕ</vt:lpstr>
      <vt:lpstr>ЗАНЯТОСТЬ И УРОВЕНЬ ЖИЗНИ НАСЕЛЕНИЯ</vt:lpstr>
      <vt:lpstr>РАЗВИТИЕ ЭКОНОМИЧЕСКОГО ПОТЕНЦИАЛА</vt:lpstr>
      <vt:lpstr>ИНВЕСТИЦИИ</vt:lpstr>
      <vt:lpstr>ПОДДЕРЖКА МАЛОГО И СРЕДНЕГО ПРЕДПРИНИМАТЕЛЬСТВА</vt:lpstr>
      <vt:lpstr>ФИНАНСОВЫЕ РЕСУРСЫ</vt:lpstr>
      <vt:lpstr>СОЦИАЛЬНАЯ СФЕРА. ОБРАЗОВАНИЕ</vt:lpstr>
      <vt:lpstr>ОБРАЗОВАНИЕ</vt:lpstr>
      <vt:lpstr>ОБЩЕЕ ОБРАЗОВАНИЕ</vt:lpstr>
      <vt:lpstr>ОБЩЕЕ ОБРАЗОВАНИЕ</vt:lpstr>
      <vt:lpstr> ДОШКОЛЬНОЕ ОБРАЗОВАНИЕ </vt:lpstr>
      <vt:lpstr>ДОПОЛНИТЕЛЬНОЕ ОБРАЗОВАНИЕ</vt:lpstr>
      <vt:lpstr>ОРГАНИЗАЦИЯ ЛЕТНЕГО ОТДЫХА И ЗАНЯТОСТИ ДЕТЕЙ</vt:lpstr>
      <vt:lpstr>КУЛЬТУРА</vt:lpstr>
      <vt:lpstr>КУЛЬТУРА</vt:lpstr>
      <vt:lpstr>Слайд 20</vt:lpstr>
      <vt:lpstr>       ФИЗИЧЕСКАЯ КУЛЬТУРА И СПОРТ                     </vt:lpstr>
      <vt:lpstr>МОЛОДЕЖНАЯ  ПОЛИТИКА</vt:lpstr>
      <vt:lpstr>ЗДРАВООХРАНЕНИЕ</vt:lpstr>
      <vt:lpstr>ЗДРАВООХРАНЕНИЕ. СОТРУДНИЧЕСТВО С АДМИНИСТРАЦИЕЙ</vt:lpstr>
      <vt:lpstr>МЕРЫ  СОЦИАЛЬНОЙ  ПОДДЕРЖКИ  РАБОТНИКОВ  БЮДЖЕТНОЙ  СФЕРЫ  ДЛЯ  ПРИВЛЕЧЕНИЯ  И СОХРАНЕНИЯ  КАДРОВ  В РАЙОНЕ</vt:lpstr>
      <vt:lpstr>СОЦИАЛЬНАЯ  ПОДДЕРЖКА НАСЕЛЕНИЯ</vt:lpstr>
      <vt:lpstr>  СОЦИАЛЬНО –ЭКОНОМИЧЕСКОЕ СОТРУДНИЧЕСТВО</vt:lpstr>
      <vt:lpstr>РАЗВИТИЕ ИНФРАСТРУКТУРЫ</vt:lpstr>
      <vt:lpstr>              ИНЖЕНЕРНАЯ  ИНФРАСТРУКТУРА.   ЖИЛИЩНО-КОММУНАЛЬНОЕ ХОЗЯЙСТВО</vt:lpstr>
      <vt:lpstr>ОСНОВНЫЕ ПРОБЛЕМЫ  СОЦИАЛЬНО-ЭКОНОМИЧЕСКОГО РАЗВИТИЯ</vt:lpstr>
      <vt:lpstr>ПЕРСПЕКТИВЫ  СОЦИАЛЬНО-ЭКОНОМИЧЕСКОГО РАЗВИТИЯ</vt:lpstr>
      <vt:lpstr>Администрация муниципального образования г. Бодайбо и района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Роскошный золотой фон</dc:title>
  <dc:creator>obstinate</dc:creator>
  <dc:description>Шаблон презентации с сайта https://presentation-creation.ru/</dc:description>
  <cp:lastModifiedBy>Светлана</cp:lastModifiedBy>
  <cp:revision>2069</cp:revision>
  <dcterms:created xsi:type="dcterms:W3CDTF">2018-02-25T09:09:03Z</dcterms:created>
  <dcterms:modified xsi:type="dcterms:W3CDTF">2022-04-07T03:37:54Z</dcterms:modified>
</cp:coreProperties>
</file>